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9"/>
  </p:notesMasterIdLst>
  <p:sldIdLst>
    <p:sldId id="256" r:id="rId5"/>
    <p:sldId id="282" r:id="rId6"/>
    <p:sldId id="307" r:id="rId7"/>
    <p:sldId id="257" r:id="rId8"/>
    <p:sldId id="264" r:id="rId9"/>
    <p:sldId id="265" r:id="rId10"/>
    <p:sldId id="279" r:id="rId11"/>
    <p:sldId id="293" r:id="rId12"/>
    <p:sldId id="294" r:id="rId13"/>
    <p:sldId id="303" r:id="rId14"/>
    <p:sldId id="267" r:id="rId15"/>
    <p:sldId id="263" r:id="rId16"/>
    <p:sldId id="304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AB0A21-5CE4-42E9-BE2F-B3D92F6A5B26}">
          <p14:sldIdLst>
            <p14:sldId id="256"/>
            <p14:sldId id="282"/>
            <p14:sldId id="307"/>
            <p14:sldId id="257"/>
            <p14:sldId id="264"/>
            <p14:sldId id="265"/>
            <p14:sldId id="279"/>
            <p14:sldId id="293"/>
            <p14:sldId id="294"/>
            <p14:sldId id="303"/>
            <p14:sldId id="267"/>
            <p14:sldId id="263"/>
            <p14:sldId id="304"/>
          </p14:sldIdLst>
        </p14:section>
        <p14:section name="Untitled Section" id="{02D3BD20-F20E-4B87-B009-C33464EFEEF2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44" autoAdjust="0"/>
    <p:restoredTop sz="64727" autoAdjust="0"/>
  </p:normalViewPr>
  <p:slideViewPr>
    <p:cSldViewPr snapToGrid="0">
      <p:cViewPr varScale="1">
        <p:scale>
          <a:sx n="48" d="100"/>
          <a:sy n="48" d="100"/>
        </p:scale>
        <p:origin x="14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DCCDFF-BF21-482C-AAA7-E2CC30265FBA}" type="datetimeFigureOut">
              <a:rPr lang="en-CA" smtClean="0"/>
              <a:t>09/05/2014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BF280-4A3C-4F81-8EC8-D5A60D9C932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074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1213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carol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84827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474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		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30185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err="1" smtClean="0"/>
              <a:t>tim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0300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33AF71CD-4D02-4C02-95D2-58CA29FBCEF8}" type="slidenum">
              <a:rPr lang="en-CA" altLang="en-US" sz="1200"/>
              <a:pPr eaLnBrk="1" hangingPunct="1"/>
              <a:t>2</a:t>
            </a:fld>
            <a:endParaRPr lang="en-CA" altLang="en-US" sz="1200"/>
          </a:p>
        </p:txBody>
      </p:sp>
    </p:spTree>
    <p:extLst>
      <p:ext uri="{BB962C8B-B14F-4D97-AF65-F5344CB8AC3E}">
        <p14:creationId xmlns:p14="http://schemas.microsoft.com/office/powerpoint/2010/main" val="3679118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426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60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26015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14929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53236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95857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BF280-4A3C-4F81-8EC8-D5A60D9C9329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110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5529D-7412-4A78-BF43-06A88CF5DA61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4067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21D3-0AAF-47D3-AC70-245D6C1AC79F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704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8EAF-FC3A-42DE-B2A5-9DDA2234A113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999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BCEB5-4FBF-410A-8B32-DF523FDD8E26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314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0145D-5DEA-4908-AA6D-FE894427BB30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79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DF94F-3A27-4D84-8B0B-590C58B5F32C}" type="datetime1">
              <a:rPr lang="en-CA" smtClean="0"/>
              <a:t>09/05/2014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98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724F4-A03B-4FF0-AA79-86D4534DC1C8}" type="datetime1">
              <a:rPr lang="en-CA" smtClean="0"/>
              <a:t>09/05/2014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21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AC37C-D1D3-4A50-A174-3097DB9ACE60}" type="datetime1">
              <a:rPr lang="en-CA" smtClean="0"/>
              <a:t>09/05/2014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015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36777-F5BA-49AF-B510-55D34BAD1827}" type="datetime1">
              <a:rPr lang="en-CA" smtClean="0"/>
              <a:t>09/05/2014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265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D42BB-5877-4A9E-9D83-E20361D9C995}" type="datetime1">
              <a:rPr lang="en-CA" smtClean="0"/>
              <a:t>09/05/2014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956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1C0F8-D78A-40C2-82D9-981246ADF1F7}" type="datetime1">
              <a:rPr lang="en-CA" smtClean="0"/>
              <a:t>09/05/2014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2947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76D2E-C8EB-4EB7-B8A8-B6211584A883}" type="datetime1">
              <a:rPr lang="en-CA" smtClean="0"/>
              <a:t>09/05/2014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54D94-6096-4996-9BDE-79E85D95D2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3996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hto.ca/wp-content/uploads/Frequently-Asked-Questions-about-D2D-1-0-Advancing-primary-care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mailto:carol.mulder@afhto.ca" TargetMode="External"/><Relationship Id="rId4" Type="http://schemas.openxmlformats.org/officeDocument/2006/relationships/hyperlink" Target="mailto:tim.burns@afhto.c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fhto.ca/wp-content/uploads/Valuing-comprehensive-primary-care.pdf" TargetMode="External"/><Relationship Id="rId2" Type="http://schemas.openxmlformats.org/officeDocument/2006/relationships/hyperlink" Target="http://www.hqontario.ca/public-reporting/primary-car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cintosh HD:Users:jenniferlatrobe:Pictures:iPhoto Library:Masters:2013:05:21:20130521-152759:pic3buried in data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638" y="2759553"/>
            <a:ext cx="8229600" cy="38166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792" y="371953"/>
            <a:ext cx="9144000" cy="2387600"/>
          </a:xfrm>
        </p:spPr>
        <p:txBody>
          <a:bodyPr>
            <a:normAutofit/>
          </a:bodyPr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Data to Decisions:</a:t>
            </a:r>
            <a:br>
              <a:rPr lang="en-CA" b="1" dirty="0" smtClean="0">
                <a:solidFill>
                  <a:srgbClr val="C00000"/>
                </a:solidFill>
                <a:latin typeface="+mn-lt"/>
              </a:rPr>
            </a:br>
            <a:r>
              <a:rPr lang="en-CA" b="1" dirty="0" smtClean="0">
                <a:solidFill>
                  <a:srgbClr val="C00000"/>
                </a:solidFill>
                <a:latin typeface="+mn-lt"/>
              </a:rPr>
              <a:t>What’s meaningful to you?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381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Other indicators 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 numCol="2">
            <a:normAutofit fontScale="70000" lnSpcReduction="20000"/>
          </a:bodyPr>
          <a:lstStyle/>
          <a:p>
            <a:pPr marL="0" indent="0">
              <a:buNone/>
            </a:pPr>
            <a:r>
              <a:rPr lang="en-CA" sz="3400" b="1" dirty="0" smtClean="0"/>
              <a:t>Group 2: administrative data members might not be aware of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Reduced number of 30 day readmissions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Continuity of </a:t>
            </a:r>
            <a:r>
              <a:rPr lang="en-CA" dirty="0" smtClean="0"/>
              <a:t>care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Lower acuity ED visits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Comprehensiveness </a:t>
            </a:r>
            <a:r>
              <a:rPr lang="en-CA" dirty="0"/>
              <a:t>of care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Cost of care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Access </a:t>
            </a:r>
            <a:r>
              <a:rPr lang="en-CA" dirty="0" smtClean="0"/>
              <a:t>bonus </a:t>
            </a:r>
            <a:r>
              <a:rPr lang="en-CA" dirty="0"/>
              <a:t>(% of </a:t>
            </a:r>
            <a:r>
              <a:rPr lang="en-CA" dirty="0" smtClean="0"/>
              <a:t>max</a:t>
            </a:r>
            <a:r>
              <a:rPr lang="en-CA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Specialist </a:t>
            </a:r>
            <a:r>
              <a:rPr lang="en-CA" dirty="0" smtClean="0"/>
              <a:t>visits</a:t>
            </a:r>
            <a:endParaRPr lang="en-CA" dirty="0"/>
          </a:p>
          <a:p>
            <a:endParaRPr lang="en-CA" dirty="0" smtClean="0"/>
          </a:p>
          <a:p>
            <a:endParaRPr lang="en-CA" dirty="0"/>
          </a:p>
          <a:p>
            <a:pPr marL="0" indent="0">
              <a:buNone/>
            </a:pPr>
            <a:endParaRPr lang="en-CA" sz="3400" b="1" dirty="0" smtClean="0"/>
          </a:p>
          <a:p>
            <a:pPr marL="0" indent="0">
              <a:buNone/>
            </a:pPr>
            <a:r>
              <a:rPr lang="en-CA" sz="3400" b="1" dirty="0" smtClean="0"/>
              <a:t>Group 3: data that MAY be available in health team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Influenza immunization rate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Advanced </a:t>
            </a:r>
            <a:r>
              <a:rPr lang="en-CA" dirty="0" smtClean="0"/>
              <a:t>access 3rd next appt.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House </a:t>
            </a:r>
            <a:r>
              <a:rPr lang="en-CA" dirty="0"/>
              <a:t>c</a:t>
            </a:r>
            <a:r>
              <a:rPr lang="en-CA" dirty="0" smtClean="0"/>
              <a:t>alls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% of week with direct office access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% on Coumadin with INR 2-3 in </a:t>
            </a:r>
            <a:r>
              <a:rPr lang="en-CA" dirty="0" smtClean="0"/>
              <a:t>past 60 days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% </a:t>
            </a:r>
            <a:r>
              <a:rPr lang="en-CA" dirty="0" smtClean="0"/>
              <a:t>appointments </a:t>
            </a:r>
            <a:r>
              <a:rPr lang="en-CA" dirty="0"/>
              <a:t>booked on the same or previous day </a:t>
            </a:r>
            <a:r>
              <a:rPr lang="en-CA" dirty="0" smtClean="0"/>
              <a:t>(from scheduling </a:t>
            </a:r>
            <a:r>
              <a:rPr lang="en-CA" dirty="0"/>
              <a:t>data)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Outcomes </a:t>
            </a:r>
            <a:r>
              <a:rPr lang="en-CA" dirty="0" smtClean="0"/>
              <a:t>for </a:t>
            </a:r>
            <a:r>
              <a:rPr lang="en-CA" dirty="0"/>
              <a:t>diabetics, hypertension and IHD patients.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Follow up by a primary </a:t>
            </a:r>
            <a:r>
              <a:rPr lang="en-CA" dirty="0"/>
              <a:t>care provider </a:t>
            </a:r>
            <a:r>
              <a:rPr lang="en-CA" dirty="0" smtClean="0"/>
              <a:t>via phone or visit within </a:t>
            </a:r>
            <a:r>
              <a:rPr lang="en-CA" dirty="0"/>
              <a:t>7 days of </a:t>
            </a:r>
            <a:r>
              <a:rPr lang="en-CA" dirty="0" smtClean="0"/>
              <a:t>discharge</a:t>
            </a:r>
            <a:endParaRPr lang="en-CA" dirty="0"/>
          </a:p>
        </p:txBody>
      </p:sp>
      <p:pic>
        <p:nvPicPr>
          <p:cNvPr id="5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822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How will the list of indicators be finalized? 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8435"/>
            <a:ext cx="10515600" cy="4351338"/>
          </a:xfrm>
        </p:spPr>
        <p:txBody>
          <a:bodyPr>
            <a:noAutofit/>
          </a:bodyPr>
          <a:lstStyle/>
          <a:p>
            <a:r>
              <a:rPr lang="en-CA" sz="3200" dirty="0" smtClean="0"/>
              <a:t>Indicators Working Group recommendation to QIDS Steering Committee late May for decision mid June </a:t>
            </a:r>
          </a:p>
          <a:p>
            <a:r>
              <a:rPr lang="en-CA" sz="3200" dirty="0" smtClean="0"/>
              <a:t>Criteria </a:t>
            </a:r>
            <a:r>
              <a:rPr lang="en-CA" sz="3200" dirty="0"/>
              <a:t>for final list</a:t>
            </a:r>
          </a:p>
          <a:p>
            <a:pPr lvl="1"/>
            <a:r>
              <a:rPr lang="en-CA" sz="2800" b="1" u="sng" dirty="0"/>
              <a:t>Meaningful</a:t>
            </a:r>
            <a:r>
              <a:rPr lang="en-CA" sz="2800" dirty="0"/>
              <a:t>: </a:t>
            </a:r>
            <a:r>
              <a:rPr lang="en-CA" sz="2800" b="1" i="1" dirty="0" smtClean="0"/>
              <a:t>AFHTO </a:t>
            </a:r>
            <a:r>
              <a:rPr lang="en-CA" sz="2800" b="1" i="1" dirty="0"/>
              <a:t>members </a:t>
            </a:r>
            <a:r>
              <a:rPr lang="en-CA" sz="2800" b="1" i="1" dirty="0" smtClean="0"/>
              <a:t>vote, </a:t>
            </a:r>
            <a:r>
              <a:rPr lang="en-CA" sz="2800" dirty="0" smtClean="0"/>
              <a:t>previous </a:t>
            </a:r>
            <a:r>
              <a:rPr lang="en-CA" sz="2800" dirty="0"/>
              <a:t>votes, innovation project results, PCPMF, external partners </a:t>
            </a:r>
            <a:r>
              <a:rPr lang="en-CA" sz="2800" dirty="0" err="1"/>
              <a:t>etc</a:t>
            </a:r>
            <a:endParaRPr lang="en-CA" sz="2800" dirty="0"/>
          </a:p>
          <a:p>
            <a:pPr lvl="1"/>
            <a:r>
              <a:rPr lang="en-CA" sz="2800" b="1" u="sng" dirty="0" smtClean="0"/>
              <a:t>Available</a:t>
            </a:r>
            <a:r>
              <a:rPr lang="en-CA" sz="2800" dirty="0"/>
              <a:t>: </a:t>
            </a:r>
            <a:r>
              <a:rPr lang="en-CA" sz="2800" dirty="0" smtClean="0"/>
              <a:t>successful “</a:t>
            </a:r>
            <a:r>
              <a:rPr lang="en-CA" sz="2800" dirty="0"/>
              <a:t>test” extractions </a:t>
            </a:r>
            <a:r>
              <a:rPr lang="en-CA" sz="2800" dirty="0" smtClean="0"/>
              <a:t>May-June, QIDSS input</a:t>
            </a:r>
          </a:p>
          <a:p>
            <a:pPr lvl="1"/>
            <a:r>
              <a:rPr lang="en-CA" sz="2800" b="1" u="sng" dirty="0" smtClean="0"/>
              <a:t>Breadth</a:t>
            </a:r>
            <a:r>
              <a:rPr lang="en-CA" sz="2800" dirty="0"/>
              <a:t>:  based on </a:t>
            </a:r>
            <a:r>
              <a:rPr lang="en-CA" sz="2800" dirty="0" smtClean="0"/>
              <a:t># of </a:t>
            </a:r>
            <a:r>
              <a:rPr lang="en-CA" sz="2800" dirty="0"/>
              <a:t>teams contributing data by Jun 30, </a:t>
            </a:r>
            <a:r>
              <a:rPr lang="en-CA" sz="2800" dirty="0" smtClean="0"/>
              <a:t>2014</a:t>
            </a:r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68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Who will help extract &amp;/or contribute data?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QIDSS will be available to partnerships and will help via</a:t>
            </a:r>
          </a:p>
          <a:p>
            <a:pPr lvl="1"/>
            <a:r>
              <a:rPr lang="en-CA" dirty="0"/>
              <a:t>Their day job!  Daily efforts to support </a:t>
            </a:r>
            <a:r>
              <a:rPr lang="en-CA" dirty="0" smtClean="0"/>
              <a:t>Quality Improvement</a:t>
            </a:r>
            <a:endParaRPr lang="en-CA" dirty="0"/>
          </a:p>
          <a:p>
            <a:pPr lvl="1"/>
            <a:r>
              <a:rPr lang="en-CA" dirty="0"/>
              <a:t>Responding to needs of health teams for data</a:t>
            </a:r>
          </a:p>
          <a:p>
            <a:pPr lvl="1"/>
            <a:r>
              <a:rPr lang="en-CA" dirty="0"/>
              <a:t>Collaborating with peers (via QIDSS forums)</a:t>
            </a:r>
          </a:p>
          <a:p>
            <a:pPr lvl="1"/>
            <a:r>
              <a:rPr lang="en-CA" dirty="0"/>
              <a:t>Accessing support from EMR vendors </a:t>
            </a:r>
            <a:r>
              <a:rPr lang="en-CA" dirty="0" smtClean="0"/>
              <a:t>through Communities of Practice</a:t>
            </a:r>
            <a:endParaRPr lang="en-CA" dirty="0"/>
          </a:p>
          <a:p>
            <a:pPr lvl="1"/>
            <a:r>
              <a:rPr lang="en-CA" dirty="0"/>
              <a:t>Seeking/receiving guidance from </a:t>
            </a:r>
            <a:r>
              <a:rPr lang="en-CA" dirty="0" smtClean="0"/>
              <a:t>Vendor/Supply Chain </a:t>
            </a:r>
            <a:r>
              <a:rPr lang="en-CA" dirty="0"/>
              <a:t>of </a:t>
            </a:r>
            <a:r>
              <a:rPr lang="en-CA" dirty="0" smtClean="0"/>
              <a:t>QIDS Steering </a:t>
            </a:r>
            <a:r>
              <a:rPr lang="en-CA" dirty="0" err="1" smtClean="0"/>
              <a:t>Ctte</a:t>
            </a:r>
            <a:endParaRPr lang="en-CA" dirty="0"/>
          </a:p>
          <a:p>
            <a:r>
              <a:rPr lang="en-CA" dirty="0" smtClean="0"/>
              <a:t>Help for AFHTO members not currently part of a QIDSS partnership</a:t>
            </a:r>
          </a:p>
          <a:p>
            <a:pPr lvl="1"/>
            <a:r>
              <a:rPr lang="en-CA" dirty="0" smtClean="0"/>
              <a:t>AFHTO QIDS program staff </a:t>
            </a:r>
          </a:p>
          <a:p>
            <a:pPr lvl="1"/>
            <a:r>
              <a:rPr lang="en-CA" dirty="0" smtClean="0"/>
              <a:t>Fellow AFHTO members</a:t>
            </a:r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73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When I submit our data, who will see it?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All health-team level data will be </a:t>
            </a:r>
            <a:r>
              <a:rPr lang="en-CA" dirty="0" err="1" smtClean="0"/>
              <a:t>anonymized</a:t>
            </a:r>
            <a:r>
              <a:rPr lang="en-CA" dirty="0" smtClean="0"/>
              <a:t> in </a:t>
            </a:r>
            <a:r>
              <a:rPr lang="en-CA" b="1" i="1" dirty="0" smtClean="0"/>
              <a:t>D2D 1.0 </a:t>
            </a:r>
          </a:p>
          <a:p>
            <a:pPr lvl="1"/>
            <a:r>
              <a:rPr lang="en-CA" dirty="0" smtClean="0"/>
              <a:t>Only you and report production staff will know which data is yours.</a:t>
            </a:r>
          </a:p>
          <a:p>
            <a:r>
              <a:rPr lang="en-CA" dirty="0" smtClean="0"/>
              <a:t>PRIVACY</a:t>
            </a:r>
          </a:p>
          <a:p>
            <a:pPr lvl="1"/>
            <a:r>
              <a:rPr lang="en-CA" dirty="0" smtClean="0"/>
              <a:t>There is no information that identifies patients so no risk of breach of </a:t>
            </a:r>
            <a:r>
              <a:rPr lang="en-CA" b="1" i="1" dirty="0" smtClean="0"/>
              <a:t>private</a:t>
            </a:r>
            <a:r>
              <a:rPr lang="en-CA" dirty="0" smtClean="0"/>
              <a:t> health information.</a:t>
            </a:r>
          </a:p>
          <a:p>
            <a:r>
              <a:rPr lang="en-CA" dirty="0" smtClean="0"/>
              <a:t>CONFIDENTIALITY</a:t>
            </a:r>
          </a:p>
          <a:p>
            <a:pPr lvl="1"/>
            <a:r>
              <a:rPr lang="en-CA" dirty="0" smtClean="0"/>
              <a:t>There is information specific to health teams so a confidentiality agreement will be implemented to ensure there is no breach of </a:t>
            </a:r>
            <a:r>
              <a:rPr lang="en-CA" b="1" i="1" dirty="0" smtClean="0"/>
              <a:t>confidential</a:t>
            </a:r>
            <a:r>
              <a:rPr lang="en-CA" dirty="0" smtClean="0"/>
              <a:t> information</a:t>
            </a:r>
          </a:p>
          <a:p>
            <a:r>
              <a:rPr lang="en-CA" dirty="0" smtClean="0"/>
              <a:t>OMD is the production partner.  </a:t>
            </a:r>
          </a:p>
          <a:p>
            <a:pPr lvl="1"/>
            <a:r>
              <a:rPr lang="en-CA" dirty="0" smtClean="0"/>
              <a:t>Long and reliable history of working with and protecting confidential data about primary care providers. </a:t>
            </a:r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678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For more information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  <a:p>
            <a:pPr marL="228600" lvl="1">
              <a:spcBef>
                <a:spcPts val="1000"/>
              </a:spcBef>
            </a:pPr>
            <a:r>
              <a:rPr lang="en-CA" sz="2800" b="1" i="1" dirty="0" smtClean="0"/>
              <a:t>D2D 1.0 </a:t>
            </a:r>
            <a:r>
              <a:rPr lang="en-CA" sz="2800" dirty="0" smtClean="0"/>
              <a:t>FAQ</a:t>
            </a:r>
            <a:r>
              <a:rPr lang="en-CA" dirty="0" smtClean="0"/>
              <a:t>: </a:t>
            </a:r>
            <a:r>
              <a:rPr lang="en-CA" dirty="0">
                <a:hlinkClick r:id="rId3"/>
              </a:rPr>
              <a:t>http://www.afhto.ca/wp-content/uploads/Frequently-Asked-Questions-about-D2D-1-0-Advancing-primary-care.pdf</a:t>
            </a:r>
            <a:r>
              <a:rPr lang="en-CA" dirty="0"/>
              <a:t> </a:t>
            </a:r>
          </a:p>
          <a:p>
            <a:r>
              <a:rPr lang="en-CA" dirty="0" smtClean="0"/>
              <a:t>Tim Burns, Provincial Lead, QIDS program </a:t>
            </a:r>
            <a:r>
              <a:rPr lang="en-CA" dirty="0" smtClean="0">
                <a:hlinkClick r:id="rId4"/>
              </a:rPr>
              <a:t>tim.burns@afhto.ca</a:t>
            </a:r>
            <a:r>
              <a:rPr lang="en-CA" dirty="0" smtClean="0"/>
              <a:t> </a:t>
            </a:r>
          </a:p>
          <a:p>
            <a:r>
              <a:rPr lang="en-CA" dirty="0" smtClean="0"/>
              <a:t>Carol Mulder, Practice Lead, QIDS program </a:t>
            </a:r>
            <a:r>
              <a:rPr lang="en-CA" dirty="0" smtClean="0">
                <a:hlinkClick r:id="rId5"/>
              </a:rPr>
              <a:t>carol.mulder@afhto.ca</a:t>
            </a: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684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000" b="1" dirty="0">
                <a:solidFill>
                  <a:srgbClr val="C00000"/>
                </a:solidFill>
              </a:rPr>
              <a:t>WHY are we doing </a:t>
            </a:r>
            <a:r>
              <a:rPr lang="en-CA" sz="4000" b="1" dirty="0" smtClean="0">
                <a:solidFill>
                  <a:srgbClr val="C00000"/>
                </a:solidFill>
              </a:rPr>
              <a:t>Data </a:t>
            </a:r>
            <a:r>
              <a:rPr lang="en-CA" sz="4000" b="1" dirty="0">
                <a:solidFill>
                  <a:srgbClr val="C00000"/>
                </a:solidFill>
              </a:rPr>
              <a:t>to Decisions (D2D) 1.0?</a:t>
            </a:r>
            <a:endParaRPr lang="en-CA" altLang="en-US" sz="5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8161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CA" b="1" i="1" dirty="0"/>
              <a:t>D2D 1.0 </a:t>
            </a:r>
            <a:r>
              <a:rPr lang="en-CA" dirty="0"/>
              <a:t>is </a:t>
            </a:r>
            <a:r>
              <a:rPr lang="en-CA" dirty="0" smtClean="0"/>
              <a:t>a starting place for primary </a:t>
            </a:r>
            <a:r>
              <a:rPr lang="en-CA" dirty="0"/>
              <a:t>care </a:t>
            </a:r>
            <a:r>
              <a:rPr lang="en-CA" dirty="0" smtClean="0"/>
              <a:t>measurement.</a:t>
            </a:r>
            <a:endParaRPr lang="en-CA" dirty="0"/>
          </a:p>
          <a:p>
            <a:r>
              <a:rPr lang="en-CA" dirty="0" smtClean="0"/>
              <a:t>At a health team level</a:t>
            </a:r>
          </a:p>
          <a:p>
            <a:pPr lvl="1"/>
            <a:r>
              <a:rPr lang="en-CA" dirty="0" smtClean="0"/>
              <a:t>As a summary report of indicators that are currently available and meaningful, it will show health teams where they stand relative </a:t>
            </a:r>
            <a:r>
              <a:rPr lang="en-CA" dirty="0"/>
              <a:t>to </a:t>
            </a:r>
            <a:r>
              <a:rPr lang="en-CA" dirty="0" smtClean="0"/>
              <a:t>peers.</a:t>
            </a:r>
          </a:p>
          <a:p>
            <a:pPr lvl="1"/>
            <a:r>
              <a:rPr lang="en-CA" dirty="0" smtClean="0"/>
              <a:t>It will help teams see and celebrate successes and point them to the next place to focus to advance </a:t>
            </a:r>
            <a:r>
              <a:rPr lang="en-CA" dirty="0"/>
              <a:t>quality </a:t>
            </a:r>
            <a:r>
              <a:rPr lang="en-CA" dirty="0" smtClean="0"/>
              <a:t>of care in their own teams. </a:t>
            </a:r>
            <a:endParaRPr lang="en-CA" dirty="0"/>
          </a:p>
          <a:p>
            <a:r>
              <a:rPr lang="en-CA" dirty="0" smtClean="0"/>
              <a:t>At the AFHTO membership level</a:t>
            </a:r>
          </a:p>
          <a:p>
            <a:pPr lvl="1"/>
            <a:r>
              <a:rPr lang="en-CA" b="1" i="1" dirty="0" smtClean="0"/>
              <a:t>D2D 1.0 </a:t>
            </a:r>
            <a:r>
              <a:rPr lang="en-CA" dirty="0" smtClean="0"/>
              <a:t>will demonstrate the </a:t>
            </a:r>
            <a:r>
              <a:rPr lang="en-CA" dirty="0"/>
              <a:t>leadership provided by team-based </a:t>
            </a:r>
            <a:r>
              <a:rPr lang="en-CA" dirty="0" err="1"/>
              <a:t>interprofessional</a:t>
            </a:r>
            <a:r>
              <a:rPr lang="en-CA" dirty="0"/>
              <a:t> primary care </a:t>
            </a:r>
            <a:r>
              <a:rPr lang="en-CA" dirty="0" smtClean="0"/>
              <a:t>organizations. </a:t>
            </a:r>
          </a:p>
          <a:p>
            <a:pPr lvl="1"/>
            <a:r>
              <a:rPr lang="en-CA" b="1" i="1" dirty="0" smtClean="0"/>
              <a:t>D2D 1.0 </a:t>
            </a:r>
            <a:r>
              <a:rPr lang="en-CA" dirty="0" smtClean="0"/>
              <a:t>will give members an opportunity to influence the directions for measurement </a:t>
            </a:r>
            <a:r>
              <a:rPr lang="en-CA" dirty="0"/>
              <a:t>and quality improvement </a:t>
            </a:r>
            <a:r>
              <a:rPr lang="en-CA" dirty="0" smtClean="0"/>
              <a:t>in primary care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2</a:t>
            </a:fld>
            <a:endParaRPr lang="en-CA"/>
          </a:p>
        </p:txBody>
      </p:sp>
      <p:pic>
        <p:nvPicPr>
          <p:cNvPr id="19460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24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i="1" dirty="0" smtClean="0"/>
              <a:t>D2D </a:t>
            </a:r>
            <a:r>
              <a:rPr lang="en-CA" b="1" i="1" dirty="0"/>
              <a:t>1.0</a:t>
            </a:r>
            <a:r>
              <a:rPr lang="en-CA" b="1" dirty="0"/>
              <a:t> </a:t>
            </a:r>
            <a:r>
              <a:rPr lang="en-CA" dirty="0"/>
              <a:t>builds on </a:t>
            </a:r>
            <a:r>
              <a:rPr lang="en-CA" dirty="0" smtClean="0"/>
              <a:t>primary care measurement efforts such as: </a:t>
            </a:r>
          </a:p>
          <a:p>
            <a:pPr lvl="1"/>
            <a:r>
              <a:rPr lang="en-CA" dirty="0" smtClean="0"/>
              <a:t>Primary </a:t>
            </a:r>
            <a:r>
              <a:rPr lang="en-CA" dirty="0"/>
              <a:t>Care Performance Measurement Framework  (</a:t>
            </a:r>
            <a:r>
              <a:rPr lang="en-CA" dirty="0" smtClean="0"/>
              <a:t>PCPMF) -- Expected completion by Health </a:t>
            </a:r>
            <a:r>
              <a:rPr lang="en-CA" dirty="0"/>
              <a:t>Quality Ontario (HQO ) </a:t>
            </a:r>
            <a:r>
              <a:rPr lang="en-CA" dirty="0" smtClean="0"/>
              <a:t>mid-2014 (</a:t>
            </a:r>
            <a:r>
              <a:rPr lang="en-CA" dirty="0">
                <a:hlinkClick r:id="rId2"/>
              </a:rPr>
              <a:t>http://www.hqontario.ca/public-reporting/primary-care</a:t>
            </a:r>
            <a:r>
              <a:rPr lang="en-CA" dirty="0"/>
              <a:t> </a:t>
            </a:r>
          </a:p>
          <a:p>
            <a:pPr lvl="1"/>
            <a:r>
              <a:rPr lang="en-CA" dirty="0" err="1" smtClean="0"/>
              <a:t>Starfield</a:t>
            </a:r>
            <a:r>
              <a:rPr lang="en-CA" dirty="0" smtClean="0"/>
              <a:t> </a:t>
            </a:r>
            <a:r>
              <a:rPr lang="en-CA" dirty="0"/>
              <a:t>model </a:t>
            </a:r>
            <a:r>
              <a:rPr lang="en-CA" dirty="0" smtClean="0"/>
              <a:t>-- Adopted by the AFHTO board </a:t>
            </a:r>
            <a:r>
              <a:rPr lang="en-CA" dirty="0">
                <a:hlinkClick r:id="rId3"/>
              </a:rPr>
              <a:t>http://www.afhto.ca/wp-content/uploads/Valuing-comprehensive-primary-care.pdf</a:t>
            </a:r>
            <a:r>
              <a:rPr lang="en-CA" dirty="0"/>
              <a:t> </a:t>
            </a:r>
          </a:p>
          <a:p>
            <a:pPr lvl="1"/>
            <a:r>
              <a:rPr lang="en-CA" dirty="0" smtClean="0"/>
              <a:t>AFHTO QIDS </a:t>
            </a:r>
            <a:r>
              <a:rPr lang="en-CA" dirty="0"/>
              <a:t>Innovation  </a:t>
            </a:r>
            <a:r>
              <a:rPr lang="en-CA" dirty="0" smtClean="0"/>
              <a:t>projects: completed Mar 2014, knowledge transfer underway.</a:t>
            </a:r>
            <a:r>
              <a:rPr lang="en-CA" dirty="0"/>
              <a:t> </a:t>
            </a:r>
          </a:p>
          <a:p>
            <a:r>
              <a:rPr lang="en-CA" b="1" i="1" dirty="0" smtClean="0"/>
              <a:t>D2D </a:t>
            </a:r>
            <a:r>
              <a:rPr lang="en-CA" b="1" i="1" dirty="0"/>
              <a:t>1.0 </a:t>
            </a:r>
            <a:r>
              <a:rPr lang="en-CA" dirty="0" smtClean="0"/>
              <a:t>focuses on </a:t>
            </a:r>
            <a:r>
              <a:rPr lang="en-CA" dirty="0"/>
              <a:t>the </a:t>
            </a:r>
            <a:r>
              <a:rPr lang="en-CA" b="1" i="1" dirty="0" smtClean="0"/>
              <a:t>current work </a:t>
            </a:r>
            <a:r>
              <a:rPr lang="en-CA" dirty="0" smtClean="0"/>
              <a:t>in measurement that </a:t>
            </a:r>
            <a:r>
              <a:rPr lang="en-CA" b="1" i="1" dirty="0" smtClean="0"/>
              <a:t>overlaps </a:t>
            </a:r>
            <a:r>
              <a:rPr lang="en-CA" dirty="0" smtClean="0"/>
              <a:t>between health </a:t>
            </a:r>
            <a:r>
              <a:rPr lang="en-CA" dirty="0"/>
              <a:t>teams </a:t>
            </a:r>
            <a:r>
              <a:rPr lang="en-CA" dirty="0" smtClean="0"/>
              <a:t>to maximize the value from existing efforts without further taxing scarce resources.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3</a:t>
            </a:fld>
            <a:endParaRPr lang="en-C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CA" sz="4000" b="1" dirty="0" smtClean="0">
                <a:solidFill>
                  <a:srgbClr val="C00000"/>
                </a:solidFill>
              </a:rPr>
              <a:t>How does </a:t>
            </a:r>
            <a:r>
              <a:rPr lang="en-CA" sz="4000" b="1" i="1" dirty="0" smtClean="0">
                <a:solidFill>
                  <a:srgbClr val="C00000"/>
                </a:solidFill>
              </a:rPr>
              <a:t>D2D 1.0 </a:t>
            </a:r>
            <a:r>
              <a:rPr lang="en-CA" sz="4000" b="1" dirty="0" smtClean="0">
                <a:solidFill>
                  <a:srgbClr val="C00000"/>
                </a:solidFill>
              </a:rPr>
              <a:t>fit with other initiatives? </a:t>
            </a:r>
            <a:endParaRPr lang="en-CA" altLang="en-US" sz="54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379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What is D2D 1.0?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545"/>
            <a:ext cx="10515600" cy="4351338"/>
          </a:xfrm>
        </p:spPr>
        <p:txBody>
          <a:bodyPr>
            <a:normAutofit/>
          </a:bodyPr>
          <a:lstStyle/>
          <a:p>
            <a:r>
              <a:rPr lang="en-CA" b="1" i="1" dirty="0" smtClean="0"/>
              <a:t>D2D 1.0 </a:t>
            </a:r>
            <a:r>
              <a:rPr lang="en-CA" dirty="0" smtClean="0"/>
              <a:t>is a summary </a:t>
            </a:r>
            <a:r>
              <a:rPr lang="en-CA" dirty="0"/>
              <a:t>of primary care data that are </a:t>
            </a:r>
            <a:r>
              <a:rPr lang="en-US" b="1" i="1" dirty="0"/>
              <a:t>currently</a:t>
            </a:r>
            <a:r>
              <a:rPr lang="en-US" dirty="0"/>
              <a:t> available, comparable and </a:t>
            </a:r>
            <a:r>
              <a:rPr lang="en-CA" b="1" i="1" dirty="0"/>
              <a:t>mean the most</a:t>
            </a:r>
            <a:r>
              <a:rPr lang="en-CA" dirty="0"/>
              <a:t> to members in their efforts to advance quality of care for their patients. </a:t>
            </a:r>
            <a:endParaRPr lang="en-CA" dirty="0" smtClean="0"/>
          </a:p>
          <a:p>
            <a:r>
              <a:rPr lang="en-US" b="1" i="1" dirty="0" smtClean="0"/>
              <a:t>D2D 1.0 </a:t>
            </a:r>
            <a:r>
              <a:rPr lang="en-CA" dirty="0" smtClean="0"/>
              <a:t>will help members </a:t>
            </a:r>
          </a:p>
          <a:p>
            <a:pPr lvl="1"/>
            <a:r>
              <a:rPr lang="en-CA" dirty="0"/>
              <a:t>K</a:t>
            </a:r>
            <a:r>
              <a:rPr lang="en-CA" dirty="0" smtClean="0"/>
              <a:t>now where your team stands relative to your peers </a:t>
            </a:r>
          </a:p>
          <a:p>
            <a:pPr lvl="1"/>
            <a:r>
              <a:rPr lang="en-CA" dirty="0"/>
              <a:t>C</a:t>
            </a:r>
            <a:r>
              <a:rPr lang="en-CA" dirty="0" smtClean="0"/>
              <a:t>elebrate the successes of your team</a:t>
            </a:r>
          </a:p>
          <a:p>
            <a:pPr lvl="1"/>
            <a:r>
              <a:rPr lang="en-CA" dirty="0" smtClean="0"/>
              <a:t>Know where to start </a:t>
            </a:r>
            <a:r>
              <a:rPr lang="en-CA" dirty="0"/>
              <a:t>to advance quality of </a:t>
            </a:r>
            <a:r>
              <a:rPr lang="en-CA" dirty="0" smtClean="0"/>
              <a:t>care in your health team</a:t>
            </a:r>
            <a:endParaRPr lang="en-CA" dirty="0"/>
          </a:p>
          <a:p>
            <a:endParaRPr lang="en-US" b="1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4</a:t>
            </a:fld>
            <a:endParaRPr lang="en-CA"/>
          </a:p>
        </p:txBody>
      </p:sp>
      <p:grpSp>
        <p:nvGrpSpPr>
          <p:cNvPr id="6" name="Group 5"/>
          <p:cNvGrpSpPr/>
          <p:nvPr/>
        </p:nvGrpSpPr>
        <p:grpSpPr>
          <a:xfrm>
            <a:off x="416955" y="4275065"/>
            <a:ext cx="6158943" cy="2446410"/>
            <a:chOff x="358589" y="17930"/>
            <a:chExt cx="11707905" cy="5755340"/>
          </a:xfrm>
        </p:grpSpPr>
        <p:pic>
          <p:nvPicPr>
            <p:cNvPr id="7" name="Picture 6" descr="Macintosh HD:Users:jenniferlatrobe:Pictures:iPhoto Library:Masters:2013:05:21:20130521-152759:pic3buried in data.jpg"/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589" y="17930"/>
              <a:ext cx="11243214" cy="55003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Oval 7"/>
            <p:cNvSpPr/>
            <p:nvPr/>
          </p:nvSpPr>
          <p:spPr>
            <a:xfrm>
              <a:off x="9556377" y="3245223"/>
              <a:ext cx="2510117" cy="2528047"/>
            </a:xfrm>
            <a:prstGeom prst="ellipse">
              <a:avLst/>
            </a:prstGeom>
            <a:noFill/>
            <a:ln w="76200"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85666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Who is participating?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Participation is limited to AFHTO members &amp; is completely voluntary</a:t>
            </a:r>
          </a:p>
          <a:p>
            <a:r>
              <a:rPr lang="en-CA" dirty="0"/>
              <a:t>There are many ways to participate</a:t>
            </a:r>
          </a:p>
          <a:p>
            <a:pPr lvl="1"/>
            <a:r>
              <a:rPr lang="en-CA" i="1" dirty="0"/>
              <a:t>Provide comments and ask </a:t>
            </a:r>
            <a:r>
              <a:rPr lang="en-CA" i="1" dirty="0" smtClean="0"/>
              <a:t>questions</a:t>
            </a:r>
            <a:endParaRPr lang="en-CA" dirty="0"/>
          </a:p>
          <a:p>
            <a:pPr lvl="1"/>
            <a:r>
              <a:rPr lang="en-CA" i="1" dirty="0" smtClean="0"/>
              <a:t>Vote </a:t>
            </a:r>
            <a:r>
              <a:rPr lang="en-CA" i="1" dirty="0"/>
              <a:t>on </a:t>
            </a:r>
            <a:r>
              <a:rPr lang="en-CA" i="1" dirty="0" smtClean="0"/>
              <a:t>indicators (open to all AFHTO members):</a:t>
            </a:r>
            <a:r>
              <a:rPr lang="en-CA" dirty="0" smtClean="0"/>
              <a:t> Apr 24-May 8</a:t>
            </a:r>
            <a:endParaRPr lang="en-CA" dirty="0"/>
          </a:p>
          <a:p>
            <a:pPr lvl="1"/>
            <a:r>
              <a:rPr lang="en-CA" i="1" dirty="0"/>
              <a:t>Discuss with your QIDSS: </a:t>
            </a:r>
            <a:r>
              <a:rPr lang="en-CA" dirty="0"/>
              <a:t>already in progress…</a:t>
            </a:r>
          </a:p>
          <a:p>
            <a:pPr lvl="1"/>
            <a:r>
              <a:rPr lang="en-CA" i="1" dirty="0"/>
              <a:t>Track </a:t>
            </a:r>
            <a:r>
              <a:rPr lang="en-CA" b="1" i="1" dirty="0"/>
              <a:t>D2D 1.0 </a:t>
            </a:r>
            <a:r>
              <a:rPr lang="en-CA" i="1" dirty="0"/>
              <a:t>indicators locally</a:t>
            </a:r>
            <a:r>
              <a:rPr lang="en-CA" dirty="0"/>
              <a:t>: test extractions after indicators are selected </a:t>
            </a:r>
          </a:p>
          <a:p>
            <a:pPr lvl="1"/>
            <a:r>
              <a:rPr lang="en-CA" i="1" dirty="0"/>
              <a:t>Contribute your data to D2D 1.0</a:t>
            </a:r>
            <a:r>
              <a:rPr lang="en-CA" dirty="0"/>
              <a:t>: after you review your test extracts (if any) </a:t>
            </a:r>
          </a:p>
          <a:p>
            <a:pPr lvl="1"/>
            <a:r>
              <a:rPr lang="en-CA" i="1" dirty="0"/>
              <a:t>Plan for </a:t>
            </a:r>
            <a:r>
              <a:rPr lang="en-CA" b="1" i="1" dirty="0"/>
              <a:t>D2D 2.0</a:t>
            </a:r>
            <a:r>
              <a:rPr lang="en-CA" i="1" dirty="0"/>
              <a:t>: </a:t>
            </a:r>
            <a:r>
              <a:rPr lang="en-CA" dirty="0"/>
              <a:t>any </a:t>
            </a:r>
            <a:r>
              <a:rPr lang="en-CA" dirty="0" smtClean="0"/>
              <a:t>time</a:t>
            </a:r>
          </a:p>
          <a:p>
            <a:r>
              <a:rPr lang="en-CA" dirty="0" smtClean="0"/>
              <a:t>Members decide what level of participation works for their team </a:t>
            </a:r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39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37129"/>
            <a:ext cx="6832600" cy="56208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How much work will </a:t>
            </a:r>
            <a:r>
              <a:rPr lang="en-CA" b="1" i="1" dirty="0" smtClean="0">
                <a:solidFill>
                  <a:srgbClr val="C00000"/>
                </a:solidFill>
                <a:latin typeface="+mn-lt"/>
              </a:rPr>
              <a:t>D2D 1.0 </a:t>
            </a:r>
            <a:r>
              <a:rPr lang="en-CA" b="1" dirty="0" smtClean="0">
                <a:solidFill>
                  <a:srgbClr val="C00000"/>
                </a:solidFill>
                <a:latin typeface="+mn-lt"/>
              </a:rPr>
              <a:t>be?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6318" y="1788319"/>
            <a:ext cx="5795682" cy="4351338"/>
          </a:xfrm>
        </p:spPr>
        <p:txBody>
          <a:bodyPr>
            <a:normAutofit/>
          </a:bodyPr>
          <a:lstStyle/>
          <a:p>
            <a:r>
              <a:rPr lang="en-CA" b="1" i="1" dirty="0" smtClean="0"/>
              <a:t>D2D 1.0 </a:t>
            </a:r>
            <a:r>
              <a:rPr lang="en-CA" dirty="0" smtClean="0"/>
              <a:t>will only include data that are already available</a:t>
            </a:r>
          </a:p>
          <a:p>
            <a:r>
              <a:rPr lang="en-CA" dirty="0" smtClean="0"/>
              <a:t>Health teams decide how much effort they can afford to contribute to the project (see different ways of participating)</a:t>
            </a:r>
          </a:p>
          <a:p>
            <a:r>
              <a:rPr lang="en-CA" dirty="0"/>
              <a:t>The focus of </a:t>
            </a:r>
            <a:r>
              <a:rPr lang="en-CA" b="1" i="1" dirty="0"/>
              <a:t>D2D 1.0 </a:t>
            </a:r>
            <a:r>
              <a:rPr lang="en-CA" dirty="0"/>
              <a:t>is on the areas where </a:t>
            </a:r>
            <a:r>
              <a:rPr lang="en-CA" dirty="0" smtClean="0"/>
              <a:t>the </a:t>
            </a:r>
            <a:r>
              <a:rPr lang="en-CA" dirty="0"/>
              <a:t>collective </a:t>
            </a:r>
            <a:r>
              <a:rPr lang="en-CA" dirty="0" smtClean="0"/>
              <a:t>efforts between health teams </a:t>
            </a:r>
            <a:r>
              <a:rPr lang="en-CA" i="1" dirty="0"/>
              <a:t>overlap</a:t>
            </a:r>
            <a:r>
              <a:rPr lang="en-CA" dirty="0"/>
              <a:t> so </a:t>
            </a:r>
            <a:r>
              <a:rPr lang="en-CA" dirty="0" smtClean="0"/>
              <a:t>everyone can get </a:t>
            </a:r>
            <a:r>
              <a:rPr lang="en-CA" dirty="0"/>
              <a:t>more value out of this work </a:t>
            </a:r>
            <a:endParaRPr lang="en-CA" dirty="0" smtClean="0"/>
          </a:p>
          <a:p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850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When is the </a:t>
            </a:r>
            <a:r>
              <a:rPr lang="en-CA" b="1" i="1" dirty="0" smtClean="0">
                <a:solidFill>
                  <a:srgbClr val="C00000"/>
                </a:solidFill>
                <a:latin typeface="+mn-lt"/>
              </a:rPr>
              <a:t>D2D 1.0 </a:t>
            </a:r>
            <a:r>
              <a:rPr lang="en-CA" b="1" dirty="0" smtClean="0">
                <a:solidFill>
                  <a:srgbClr val="C00000"/>
                </a:solidFill>
                <a:latin typeface="+mn-lt"/>
              </a:rPr>
              <a:t>project happening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 ?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76284" cy="4351338"/>
          </a:xfrm>
        </p:spPr>
        <p:txBody>
          <a:bodyPr>
            <a:normAutofit/>
          </a:bodyPr>
          <a:lstStyle/>
          <a:p>
            <a:r>
              <a:rPr lang="en-US" b="1" dirty="0" smtClean="0"/>
              <a:t>When </a:t>
            </a:r>
            <a:r>
              <a:rPr lang="en-US" b="1" dirty="0"/>
              <a:t>did the project </a:t>
            </a:r>
            <a:r>
              <a:rPr lang="en-US" b="1" dirty="0" smtClean="0"/>
              <a:t>start?</a:t>
            </a:r>
            <a:endParaRPr lang="en-US" b="1" dirty="0"/>
          </a:p>
          <a:p>
            <a:pPr lvl="1"/>
            <a:r>
              <a:rPr lang="en-US" dirty="0" smtClean="0"/>
              <a:t>AFHTO Board approval Feb 2014 -- introduced </a:t>
            </a:r>
            <a:r>
              <a:rPr lang="en-US" dirty="0"/>
              <a:t>to members March </a:t>
            </a:r>
            <a:r>
              <a:rPr lang="en-US" dirty="0" smtClean="0"/>
              <a:t>2014</a:t>
            </a:r>
            <a:endParaRPr lang="en-US" dirty="0"/>
          </a:p>
          <a:p>
            <a:r>
              <a:rPr lang="en-US" b="1" dirty="0"/>
              <a:t>When </a:t>
            </a:r>
            <a:r>
              <a:rPr lang="en-US" b="1" dirty="0" smtClean="0"/>
              <a:t>will production of the D2D 1.0 report start?</a:t>
            </a:r>
          </a:p>
          <a:p>
            <a:pPr lvl="1"/>
            <a:r>
              <a:rPr lang="en-US" dirty="0" smtClean="0"/>
              <a:t>Deadline for contribution </a:t>
            </a:r>
            <a:r>
              <a:rPr lang="en-US" smtClean="0"/>
              <a:t>of data is Jun 30, 2014</a:t>
            </a:r>
            <a:endParaRPr lang="en-US" dirty="0" smtClean="0"/>
          </a:p>
          <a:p>
            <a:r>
              <a:rPr lang="en-US" b="1" dirty="0" smtClean="0"/>
              <a:t>When will D2D 1.0 be done?</a:t>
            </a:r>
            <a:endParaRPr lang="en-US" b="1" dirty="0"/>
          </a:p>
          <a:p>
            <a:pPr lvl="1"/>
            <a:r>
              <a:rPr lang="en-US" b="1" i="1" dirty="0" smtClean="0"/>
              <a:t>D2D 1.0 </a:t>
            </a:r>
            <a:r>
              <a:rPr lang="en-US" dirty="0" smtClean="0"/>
              <a:t>will be released by the annual AFHTO conference, Oct 15-16, 2014</a:t>
            </a:r>
            <a:endParaRPr lang="en-US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135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09986" y="0"/>
            <a:ext cx="3254864" cy="3998259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08132" y="2627687"/>
            <a:ext cx="2095499" cy="2574101"/>
          </a:xfrm>
          <a:prstGeom prst="rect">
            <a:avLst/>
          </a:prstGeom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55882" y="4084708"/>
            <a:ext cx="1752172" cy="215235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723121" y="5773271"/>
            <a:ext cx="2651098" cy="5502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Oval 7"/>
          <p:cNvSpPr/>
          <p:nvPr/>
        </p:nvSpPr>
        <p:spPr>
          <a:xfrm>
            <a:off x="6598773" y="5861011"/>
            <a:ext cx="1134834" cy="55024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6089011" y="5629528"/>
            <a:ext cx="2145819" cy="431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Oval 9"/>
          <p:cNvSpPr/>
          <p:nvPr/>
        </p:nvSpPr>
        <p:spPr>
          <a:xfrm>
            <a:off x="6089011" y="5627914"/>
            <a:ext cx="2145819" cy="43122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Oval 10"/>
          <p:cNvSpPr/>
          <p:nvPr/>
        </p:nvSpPr>
        <p:spPr>
          <a:xfrm>
            <a:off x="4706419" y="5771795"/>
            <a:ext cx="2651098" cy="5502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Oval 11"/>
          <p:cNvSpPr/>
          <p:nvPr/>
        </p:nvSpPr>
        <p:spPr>
          <a:xfrm>
            <a:off x="6598773" y="5862546"/>
            <a:ext cx="1134834" cy="55024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3541170" y="379517"/>
            <a:ext cx="1133923" cy="65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Starfield</a:t>
            </a:r>
            <a:r>
              <a:rPr lang="en-CA" dirty="0" smtClean="0"/>
              <a:t>/PCPMF</a:t>
            </a:r>
            <a:endParaRPr lang="en-CA" dirty="0"/>
          </a:p>
        </p:txBody>
      </p:sp>
      <p:sp>
        <p:nvSpPr>
          <p:cNvPr id="19" name="TextBox 18"/>
          <p:cNvSpPr txBox="1"/>
          <p:nvPr/>
        </p:nvSpPr>
        <p:spPr>
          <a:xfrm>
            <a:off x="2682988" y="1414354"/>
            <a:ext cx="10476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 smtClean="0"/>
              <a:t>100’s</a:t>
            </a:r>
            <a:endParaRPr lang="en-CA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4405695" y="340615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 smtClean="0"/>
              <a:t>43</a:t>
            </a:r>
            <a:endParaRPr lang="en-CA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5278350" y="474410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 smtClean="0"/>
              <a:t>28</a:t>
            </a:r>
            <a:endParaRPr lang="en-CA" sz="3200" dirty="0"/>
          </a:p>
        </p:txBody>
      </p:sp>
      <p:sp>
        <p:nvSpPr>
          <p:cNvPr id="27" name="TextBox 26"/>
          <p:cNvSpPr txBox="1"/>
          <p:nvPr/>
        </p:nvSpPr>
        <p:spPr>
          <a:xfrm>
            <a:off x="4960044" y="2759828"/>
            <a:ext cx="68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Long list</a:t>
            </a:r>
            <a:endParaRPr lang="en-CA" dirty="0"/>
          </a:p>
        </p:txBody>
      </p:sp>
      <p:sp>
        <p:nvSpPr>
          <p:cNvPr id="28" name="TextBox 27"/>
          <p:cNvSpPr txBox="1"/>
          <p:nvPr/>
        </p:nvSpPr>
        <p:spPr>
          <a:xfrm>
            <a:off x="5838018" y="4138781"/>
            <a:ext cx="689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Got data</a:t>
            </a:r>
            <a:endParaRPr lang="en-CA" dirty="0"/>
          </a:p>
        </p:txBody>
      </p:sp>
      <p:sp>
        <p:nvSpPr>
          <p:cNvPr id="29" name="TextBox 28"/>
          <p:cNvSpPr txBox="1"/>
          <p:nvPr/>
        </p:nvSpPr>
        <p:spPr>
          <a:xfrm>
            <a:off x="2658875" y="5914271"/>
            <a:ext cx="2086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What matters most</a:t>
            </a:r>
            <a:endParaRPr lang="en-CA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6598773" y="67916"/>
            <a:ext cx="55577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CA" b="1" dirty="0" smtClean="0">
                <a:solidFill>
                  <a:srgbClr val="C00000"/>
                </a:solidFill>
                <a:latin typeface="+mn-lt"/>
              </a:rPr>
              <a:t>How are indicators being selected? 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1034837"/>
            <a:ext cx="2268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dirty="0" smtClean="0"/>
              <a:t>Extensive consultation (physicians, administrators, </a:t>
            </a:r>
            <a:r>
              <a:rPr lang="en-CA" dirty="0" err="1" smtClean="0"/>
              <a:t>etc</a:t>
            </a:r>
            <a:r>
              <a:rPr lang="en-CA" dirty="0" smtClean="0"/>
              <a:t>)</a:t>
            </a:r>
            <a:endParaRPr lang="en-CA" dirty="0"/>
          </a:p>
        </p:txBody>
      </p:sp>
      <p:sp>
        <p:nvSpPr>
          <p:cNvPr id="32" name="TextBox 31"/>
          <p:cNvSpPr txBox="1"/>
          <p:nvPr/>
        </p:nvSpPr>
        <p:spPr>
          <a:xfrm>
            <a:off x="1501653" y="3043240"/>
            <a:ext cx="2659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CA" dirty="0" smtClean="0"/>
              <a:t>existing reports defined by physicians, (</a:t>
            </a:r>
            <a:r>
              <a:rPr lang="en-CA" dirty="0" err="1" smtClean="0"/>
              <a:t>eg</a:t>
            </a:r>
            <a:r>
              <a:rPr lang="en-CA" dirty="0" smtClean="0"/>
              <a:t> CPCSSN, </a:t>
            </a:r>
            <a:r>
              <a:rPr lang="en-CA" dirty="0" err="1" smtClean="0"/>
              <a:t>EMRald</a:t>
            </a:r>
            <a:r>
              <a:rPr lang="en-CA" dirty="0" smtClean="0"/>
              <a:t>), Dorval, HQO, Champlain FHTs  </a:t>
            </a:r>
            <a:endParaRPr lang="en-CA" dirty="0"/>
          </a:p>
        </p:txBody>
      </p:sp>
      <p:sp>
        <p:nvSpPr>
          <p:cNvPr id="34" name="TextBox 33"/>
          <p:cNvSpPr txBox="1"/>
          <p:nvPr/>
        </p:nvSpPr>
        <p:spPr>
          <a:xfrm>
            <a:off x="3676439" y="4543866"/>
            <a:ext cx="1495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QIDSS, admin sources</a:t>
            </a:r>
            <a:endParaRPr lang="en-CA" dirty="0"/>
          </a:p>
        </p:txBody>
      </p:sp>
      <p:pic>
        <p:nvPicPr>
          <p:cNvPr id="37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604" y="6416341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9387641" y="6155740"/>
            <a:ext cx="2743200" cy="365125"/>
          </a:xfrm>
        </p:spPr>
        <p:txBody>
          <a:bodyPr/>
          <a:lstStyle/>
          <a:p>
            <a:fld id="{64754D94-6096-4996-9BDE-79E85D95D2C8}" type="slidenum">
              <a:rPr lang="en-CA" smtClean="0"/>
              <a:t>8</a:t>
            </a:fld>
            <a:endParaRPr lang="en-CA"/>
          </a:p>
        </p:txBody>
      </p:sp>
      <p:grpSp>
        <p:nvGrpSpPr>
          <p:cNvPr id="68" name="Group 67"/>
          <p:cNvGrpSpPr/>
          <p:nvPr/>
        </p:nvGrpSpPr>
        <p:grpSpPr>
          <a:xfrm>
            <a:off x="6203631" y="1819605"/>
            <a:ext cx="5866888" cy="3555935"/>
            <a:chOff x="6203631" y="1819605"/>
            <a:chExt cx="5866888" cy="3555935"/>
          </a:xfrm>
        </p:grpSpPr>
        <p:sp>
          <p:nvSpPr>
            <p:cNvPr id="24" name="TextBox 23"/>
            <p:cNvSpPr txBox="1"/>
            <p:nvPr/>
          </p:nvSpPr>
          <p:spPr>
            <a:xfrm>
              <a:off x="11411056" y="4790765"/>
              <a:ext cx="39305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dirty="0" smtClean="0"/>
                <a:t>0</a:t>
              </a:r>
              <a:endParaRPr lang="en-CA" sz="3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316812" y="4790765"/>
              <a:ext cx="60144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200" dirty="0" smtClean="0"/>
                <a:t>11</a:t>
              </a:r>
              <a:endParaRPr lang="en-CA" sz="3200" dirty="0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10910371" y="4885572"/>
              <a:ext cx="420333" cy="405442"/>
              <a:chOff x="10910371" y="4796120"/>
              <a:chExt cx="420333" cy="405442"/>
            </a:xfrm>
          </p:grpSpPr>
          <p:sp>
            <p:nvSpPr>
              <p:cNvPr id="2" name="Freeform 1"/>
              <p:cNvSpPr/>
              <p:nvPr/>
            </p:nvSpPr>
            <p:spPr>
              <a:xfrm>
                <a:off x="10929205" y="4832409"/>
                <a:ext cx="379262" cy="258819"/>
              </a:xfrm>
              <a:custGeom>
                <a:avLst/>
                <a:gdLst>
                  <a:gd name="connsiteX0" fmla="*/ 164109 w 379262"/>
                  <a:gd name="connsiteY0" fmla="*/ 0 h 258819"/>
                  <a:gd name="connsiteX1" fmla="*/ 2744 w 379262"/>
                  <a:gd name="connsiteY1" fmla="*/ 197224 h 258819"/>
                  <a:gd name="connsiteX2" fmla="*/ 38603 w 379262"/>
                  <a:gd name="connsiteY2" fmla="*/ 143436 h 258819"/>
                  <a:gd name="connsiteX3" fmla="*/ 146180 w 379262"/>
                  <a:gd name="connsiteY3" fmla="*/ 89648 h 258819"/>
                  <a:gd name="connsiteX4" fmla="*/ 110321 w 379262"/>
                  <a:gd name="connsiteY4" fmla="*/ 197224 h 258819"/>
                  <a:gd name="connsiteX5" fmla="*/ 74462 w 379262"/>
                  <a:gd name="connsiteY5" fmla="*/ 251012 h 258819"/>
                  <a:gd name="connsiteX6" fmla="*/ 128250 w 379262"/>
                  <a:gd name="connsiteY6" fmla="*/ 233083 h 258819"/>
                  <a:gd name="connsiteX7" fmla="*/ 182038 w 379262"/>
                  <a:gd name="connsiteY7" fmla="*/ 179295 h 258819"/>
                  <a:gd name="connsiteX8" fmla="*/ 289615 w 379262"/>
                  <a:gd name="connsiteY8" fmla="*/ 143436 h 258819"/>
                  <a:gd name="connsiteX9" fmla="*/ 271686 w 379262"/>
                  <a:gd name="connsiteY9" fmla="*/ 197224 h 258819"/>
                  <a:gd name="connsiteX10" fmla="*/ 379262 w 379262"/>
                  <a:gd name="connsiteY10" fmla="*/ 251012 h 258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9262" h="258819">
                    <a:moveTo>
                      <a:pt x="164109" y="0"/>
                    </a:moveTo>
                    <a:cubicBezTo>
                      <a:pt x="43988" y="120122"/>
                      <a:pt x="97904" y="54485"/>
                      <a:pt x="2744" y="197224"/>
                    </a:cubicBezTo>
                    <a:cubicBezTo>
                      <a:pt x="-9209" y="215153"/>
                      <a:pt x="20674" y="155389"/>
                      <a:pt x="38603" y="143436"/>
                    </a:cubicBezTo>
                    <a:cubicBezTo>
                      <a:pt x="108116" y="97093"/>
                      <a:pt x="71948" y="114391"/>
                      <a:pt x="146180" y="89648"/>
                    </a:cubicBezTo>
                    <a:cubicBezTo>
                      <a:pt x="134227" y="125507"/>
                      <a:pt x="131288" y="165774"/>
                      <a:pt x="110321" y="197224"/>
                    </a:cubicBezTo>
                    <a:cubicBezTo>
                      <a:pt x="98368" y="215153"/>
                      <a:pt x="64825" y="231738"/>
                      <a:pt x="74462" y="251012"/>
                    </a:cubicBezTo>
                    <a:cubicBezTo>
                      <a:pt x="82914" y="267916"/>
                      <a:pt x="110321" y="239059"/>
                      <a:pt x="128250" y="233083"/>
                    </a:cubicBezTo>
                    <a:cubicBezTo>
                      <a:pt x="146179" y="215154"/>
                      <a:pt x="159873" y="191609"/>
                      <a:pt x="182038" y="179295"/>
                    </a:cubicBezTo>
                    <a:cubicBezTo>
                      <a:pt x="215080" y="160938"/>
                      <a:pt x="289615" y="143436"/>
                      <a:pt x="289615" y="143436"/>
                    </a:cubicBezTo>
                    <a:cubicBezTo>
                      <a:pt x="283639" y="161365"/>
                      <a:pt x="282169" y="181499"/>
                      <a:pt x="271686" y="197224"/>
                    </a:cubicBezTo>
                    <a:cubicBezTo>
                      <a:pt x="210471" y="289046"/>
                      <a:pt x="127611" y="251012"/>
                      <a:pt x="379262" y="251012"/>
                    </a:cubicBezTo>
                  </a:path>
                </a:pathLst>
              </a:custGeom>
              <a:noFill/>
              <a:ln w="28575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" name="Oval 2"/>
              <p:cNvSpPr/>
              <p:nvPr/>
            </p:nvSpPr>
            <p:spPr>
              <a:xfrm>
                <a:off x="10910371" y="4796120"/>
                <a:ext cx="420333" cy="405442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grpSp>
          <p:nvGrpSpPr>
            <p:cNvPr id="65" name="Group 64"/>
            <p:cNvGrpSpPr/>
            <p:nvPr/>
          </p:nvGrpSpPr>
          <p:grpSpPr>
            <a:xfrm>
              <a:off x="9857510" y="4885572"/>
              <a:ext cx="420333" cy="405442"/>
              <a:chOff x="9857510" y="4755447"/>
              <a:chExt cx="420333" cy="405442"/>
            </a:xfrm>
          </p:grpSpPr>
          <p:sp>
            <p:nvSpPr>
              <p:cNvPr id="35" name="Freeform 34"/>
              <p:cNvSpPr/>
              <p:nvPr/>
            </p:nvSpPr>
            <p:spPr>
              <a:xfrm>
                <a:off x="9897530" y="4791170"/>
                <a:ext cx="379262" cy="258819"/>
              </a:xfrm>
              <a:custGeom>
                <a:avLst/>
                <a:gdLst>
                  <a:gd name="connsiteX0" fmla="*/ 164109 w 379262"/>
                  <a:gd name="connsiteY0" fmla="*/ 0 h 258819"/>
                  <a:gd name="connsiteX1" fmla="*/ 2744 w 379262"/>
                  <a:gd name="connsiteY1" fmla="*/ 197224 h 258819"/>
                  <a:gd name="connsiteX2" fmla="*/ 38603 w 379262"/>
                  <a:gd name="connsiteY2" fmla="*/ 143436 h 258819"/>
                  <a:gd name="connsiteX3" fmla="*/ 146180 w 379262"/>
                  <a:gd name="connsiteY3" fmla="*/ 89648 h 258819"/>
                  <a:gd name="connsiteX4" fmla="*/ 110321 w 379262"/>
                  <a:gd name="connsiteY4" fmla="*/ 197224 h 258819"/>
                  <a:gd name="connsiteX5" fmla="*/ 74462 w 379262"/>
                  <a:gd name="connsiteY5" fmla="*/ 251012 h 258819"/>
                  <a:gd name="connsiteX6" fmla="*/ 128250 w 379262"/>
                  <a:gd name="connsiteY6" fmla="*/ 233083 h 258819"/>
                  <a:gd name="connsiteX7" fmla="*/ 182038 w 379262"/>
                  <a:gd name="connsiteY7" fmla="*/ 179295 h 258819"/>
                  <a:gd name="connsiteX8" fmla="*/ 289615 w 379262"/>
                  <a:gd name="connsiteY8" fmla="*/ 143436 h 258819"/>
                  <a:gd name="connsiteX9" fmla="*/ 271686 w 379262"/>
                  <a:gd name="connsiteY9" fmla="*/ 197224 h 258819"/>
                  <a:gd name="connsiteX10" fmla="*/ 379262 w 379262"/>
                  <a:gd name="connsiteY10" fmla="*/ 251012 h 258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9262" h="258819">
                    <a:moveTo>
                      <a:pt x="164109" y="0"/>
                    </a:moveTo>
                    <a:cubicBezTo>
                      <a:pt x="43988" y="120122"/>
                      <a:pt x="97904" y="54485"/>
                      <a:pt x="2744" y="197224"/>
                    </a:cubicBezTo>
                    <a:cubicBezTo>
                      <a:pt x="-9209" y="215153"/>
                      <a:pt x="20674" y="155389"/>
                      <a:pt x="38603" y="143436"/>
                    </a:cubicBezTo>
                    <a:cubicBezTo>
                      <a:pt x="108116" y="97093"/>
                      <a:pt x="71948" y="114391"/>
                      <a:pt x="146180" y="89648"/>
                    </a:cubicBezTo>
                    <a:cubicBezTo>
                      <a:pt x="134227" y="125507"/>
                      <a:pt x="131288" y="165774"/>
                      <a:pt x="110321" y="197224"/>
                    </a:cubicBezTo>
                    <a:cubicBezTo>
                      <a:pt x="98368" y="215153"/>
                      <a:pt x="64825" y="231738"/>
                      <a:pt x="74462" y="251012"/>
                    </a:cubicBezTo>
                    <a:cubicBezTo>
                      <a:pt x="82914" y="267916"/>
                      <a:pt x="110321" y="239059"/>
                      <a:pt x="128250" y="233083"/>
                    </a:cubicBezTo>
                    <a:cubicBezTo>
                      <a:pt x="146179" y="215154"/>
                      <a:pt x="159873" y="191609"/>
                      <a:pt x="182038" y="179295"/>
                    </a:cubicBezTo>
                    <a:cubicBezTo>
                      <a:pt x="215080" y="160938"/>
                      <a:pt x="289615" y="143436"/>
                      <a:pt x="289615" y="143436"/>
                    </a:cubicBezTo>
                    <a:cubicBezTo>
                      <a:pt x="283639" y="161365"/>
                      <a:pt x="282169" y="181499"/>
                      <a:pt x="271686" y="197224"/>
                    </a:cubicBezTo>
                    <a:cubicBezTo>
                      <a:pt x="210471" y="289046"/>
                      <a:pt x="127611" y="251012"/>
                      <a:pt x="379262" y="251012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9857510" y="4755447"/>
                <a:ext cx="420333" cy="40544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  <p:sp>
          <p:nvSpPr>
            <p:cNvPr id="45" name="Oval 44"/>
            <p:cNvSpPr/>
            <p:nvPr/>
          </p:nvSpPr>
          <p:spPr>
            <a:xfrm>
              <a:off x="6231402" y="2303079"/>
              <a:ext cx="4408130" cy="183017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dirty="0"/>
            </a:p>
          </p:txBody>
        </p:sp>
        <p:sp>
          <p:nvSpPr>
            <p:cNvPr id="46" name="Oval 45"/>
            <p:cNvSpPr/>
            <p:nvPr/>
          </p:nvSpPr>
          <p:spPr>
            <a:xfrm>
              <a:off x="9350155" y="2594911"/>
              <a:ext cx="1886953" cy="18301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7" name="Oval 46"/>
            <p:cNvSpPr/>
            <p:nvPr/>
          </p:nvSpPr>
          <p:spPr>
            <a:xfrm>
              <a:off x="8502545" y="1824973"/>
              <a:ext cx="3567974" cy="143431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Oval 47"/>
            <p:cNvSpPr/>
            <p:nvPr/>
          </p:nvSpPr>
          <p:spPr>
            <a:xfrm>
              <a:off x="8502545" y="1819605"/>
              <a:ext cx="3567974" cy="143431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9" name="Oval 48"/>
            <p:cNvSpPr/>
            <p:nvPr/>
          </p:nvSpPr>
          <p:spPr>
            <a:xfrm>
              <a:off x="6203631" y="2298169"/>
              <a:ext cx="4408130" cy="183017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0" name="Oval 49"/>
            <p:cNvSpPr/>
            <p:nvPr/>
          </p:nvSpPr>
          <p:spPr>
            <a:xfrm>
              <a:off x="9350155" y="2600017"/>
              <a:ext cx="1886953" cy="183017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8541771" y="2347289"/>
              <a:ext cx="1318283" cy="736650"/>
            </a:xfrm>
            <a:custGeom>
              <a:avLst/>
              <a:gdLst>
                <a:gd name="connsiteX0" fmla="*/ 0 w 792830"/>
                <a:gd name="connsiteY0" fmla="*/ 55778 h 221475"/>
                <a:gd name="connsiteX1" fmla="*/ 15342 w 792830"/>
                <a:gd name="connsiteY1" fmla="*/ 49641 h 221475"/>
                <a:gd name="connsiteX2" fmla="*/ 39890 w 792830"/>
                <a:gd name="connsiteY2" fmla="*/ 43504 h 221475"/>
                <a:gd name="connsiteX3" fmla="*/ 76711 w 792830"/>
                <a:gd name="connsiteY3" fmla="*/ 28162 h 221475"/>
                <a:gd name="connsiteX4" fmla="*/ 85916 w 792830"/>
                <a:gd name="connsiteY4" fmla="*/ 22025 h 221475"/>
                <a:gd name="connsiteX5" fmla="*/ 107396 w 792830"/>
                <a:gd name="connsiteY5" fmla="*/ 15888 h 221475"/>
                <a:gd name="connsiteX6" fmla="*/ 116601 w 792830"/>
                <a:gd name="connsiteY6" fmla="*/ 25093 h 221475"/>
                <a:gd name="connsiteX7" fmla="*/ 113533 w 792830"/>
                <a:gd name="connsiteY7" fmla="*/ 34299 h 221475"/>
                <a:gd name="connsiteX8" fmla="*/ 101259 w 792830"/>
                <a:gd name="connsiteY8" fmla="*/ 55778 h 221475"/>
                <a:gd name="connsiteX9" fmla="*/ 92053 w 792830"/>
                <a:gd name="connsiteY9" fmla="*/ 61915 h 221475"/>
                <a:gd name="connsiteX10" fmla="*/ 82848 w 792830"/>
                <a:gd name="connsiteY10" fmla="*/ 71120 h 221475"/>
                <a:gd name="connsiteX11" fmla="*/ 76711 w 792830"/>
                <a:gd name="connsiteY11" fmla="*/ 80326 h 221475"/>
                <a:gd name="connsiteX12" fmla="*/ 113533 w 792830"/>
                <a:gd name="connsiteY12" fmla="*/ 71120 h 221475"/>
                <a:gd name="connsiteX13" fmla="*/ 122738 w 792830"/>
                <a:gd name="connsiteY13" fmla="*/ 68052 h 221475"/>
                <a:gd name="connsiteX14" fmla="*/ 141149 w 792830"/>
                <a:gd name="connsiteY14" fmla="*/ 55778 h 221475"/>
                <a:gd name="connsiteX15" fmla="*/ 150354 w 792830"/>
                <a:gd name="connsiteY15" fmla="*/ 49641 h 221475"/>
                <a:gd name="connsiteX16" fmla="*/ 168765 w 792830"/>
                <a:gd name="connsiteY16" fmla="*/ 43504 h 221475"/>
                <a:gd name="connsiteX17" fmla="*/ 177970 w 792830"/>
                <a:gd name="connsiteY17" fmla="*/ 37367 h 221475"/>
                <a:gd name="connsiteX18" fmla="*/ 190244 w 792830"/>
                <a:gd name="connsiteY18" fmla="*/ 34299 h 221475"/>
                <a:gd name="connsiteX19" fmla="*/ 199449 w 792830"/>
                <a:gd name="connsiteY19" fmla="*/ 31230 h 221475"/>
                <a:gd name="connsiteX20" fmla="*/ 205586 w 792830"/>
                <a:gd name="connsiteY20" fmla="*/ 43504 h 221475"/>
                <a:gd name="connsiteX21" fmla="*/ 171833 w 792830"/>
                <a:gd name="connsiteY21" fmla="*/ 74189 h 221475"/>
                <a:gd name="connsiteX22" fmla="*/ 162628 w 792830"/>
                <a:gd name="connsiteY22" fmla="*/ 77257 h 221475"/>
                <a:gd name="connsiteX23" fmla="*/ 153423 w 792830"/>
                <a:gd name="connsiteY23" fmla="*/ 86463 h 221475"/>
                <a:gd name="connsiteX24" fmla="*/ 144217 w 792830"/>
                <a:gd name="connsiteY24" fmla="*/ 92599 h 221475"/>
                <a:gd name="connsiteX25" fmla="*/ 138080 w 792830"/>
                <a:gd name="connsiteY25" fmla="*/ 101805 h 221475"/>
                <a:gd name="connsiteX26" fmla="*/ 165696 w 792830"/>
                <a:gd name="connsiteY26" fmla="*/ 98736 h 221475"/>
                <a:gd name="connsiteX27" fmla="*/ 177970 w 792830"/>
                <a:gd name="connsiteY27" fmla="*/ 92599 h 221475"/>
                <a:gd name="connsiteX28" fmla="*/ 208655 w 792830"/>
                <a:gd name="connsiteY28" fmla="*/ 80326 h 221475"/>
                <a:gd name="connsiteX29" fmla="*/ 227065 w 792830"/>
                <a:gd name="connsiteY29" fmla="*/ 68052 h 221475"/>
                <a:gd name="connsiteX30" fmla="*/ 236271 w 792830"/>
                <a:gd name="connsiteY30" fmla="*/ 64983 h 221475"/>
                <a:gd name="connsiteX31" fmla="*/ 251613 w 792830"/>
                <a:gd name="connsiteY31" fmla="*/ 55778 h 221475"/>
                <a:gd name="connsiteX32" fmla="*/ 270024 w 792830"/>
                <a:gd name="connsiteY32" fmla="*/ 49641 h 221475"/>
                <a:gd name="connsiteX33" fmla="*/ 282298 w 792830"/>
                <a:gd name="connsiteY33" fmla="*/ 43504 h 221475"/>
                <a:gd name="connsiteX34" fmla="*/ 303777 w 792830"/>
                <a:gd name="connsiteY34" fmla="*/ 40436 h 221475"/>
                <a:gd name="connsiteX35" fmla="*/ 316051 w 792830"/>
                <a:gd name="connsiteY35" fmla="*/ 34299 h 221475"/>
                <a:gd name="connsiteX36" fmla="*/ 340598 w 792830"/>
                <a:gd name="connsiteY36" fmla="*/ 28162 h 221475"/>
                <a:gd name="connsiteX37" fmla="*/ 349804 w 792830"/>
                <a:gd name="connsiteY37" fmla="*/ 25093 h 221475"/>
                <a:gd name="connsiteX38" fmla="*/ 340598 w 792830"/>
                <a:gd name="connsiteY38" fmla="*/ 55778 h 221475"/>
                <a:gd name="connsiteX39" fmla="*/ 319119 w 792830"/>
                <a:gd name="connsiteY39" fmla="*/ 74189 h 221475"/>
                <a:gd name="connsiteX40" fmla="*/ 306845 w 792830"/>
                <a:gd name="connsiteY40" fmla="*/ 86463 h 221475"/>
                <a:gd name="connsiteX41" fmla="*/ 285366 w 792830"/>
                <a:gd name="connsiteY41" fmla="*/ 98736 h 221475"/>
                <a:gd name="connsiteX42" fmla="*/ 260818 w 792830"/>
                <a:gd name="connsiteY42" fmla="*/ 120216 h 221475"/>
                <a:gd name="connsiteX43" fmla="*/ 251613 w 792830"/>
                <a:gd name="connsiteY43" fmla="*/ 123284 h 221475"/>
                <a:gd name="connsiteX44" fmla="*/ 217860 w 792830"/>
                <a:gd name="connsiteY44" fmla="*/ 150900 h 221475"/>
                <a:gd name="connsiteX45" fmla="*/ 208655 w 792830"/>
                <a:gd name="connsiteY45" fmla="*/ 153969 h 221475"/>
                <a:gd name="connsiteX46" fmla="*/ 202518 w 792830"/>
                <a:gd name="connsiteY46" fmla="*/ 163174 h 221475"/>
                <a:gd name="connsiteX47" fmla="*/ 193312 w 792830"/>
                <a:gd name="connsiteY47" fmla="*/ 169311 h 221475"/>
                <a:gd name="connsiteX48" fmla="*/ 208655 w 792830"/>
                <a:gd name="connsiteY48" fmla="*/ 166242 h 221475"/>
                <a:gd name="connsiteX49" fmla="*/ 217860 w 792830"/>
                <a:gd name="connsiteY49" fmla="*/ 163174 h 221475"/>
                <a:gd name="connsiteX50" fmla="*/ 236271 w 792830"/>
                <a:gd name="connsiteY50" fmla="*/ 160105 h 221475"/>
                <a:gd name="connsiteX51" fmla="*/ 248545 w 792830"/>
                <a:gd name="connsiteY51" fmla="*/ 157037 h 221475"/>
                <a:gd name="connsiteX52" fmla="*/ 276161 w 792830"/>
                <a:gd name="connsiteY52" fmla="*/ 144763 h 221475"/>
                <a:gd name="connsiteX53" fmla="*/ 303777 w 792830"/>
                <a:gd name="connsiteY53" fmla="*/ 135558 h 221475"/>
                <a:gd name="connsiteX54" fmla="*/ 337530 w 792830"/>
                <a:gd name="connsiteY54" fmla="*/ 123284 h 221475"/>
                <a:gd name="connsiteX55" fmla="*/ 371283 w 792830"/>
                <a:gd name="connsiteY55" fmla="*/ 114079 h 221475"/>
                <a:gd name="connsiteX56" fmla="*/ 401967 w 792830"/>
                <a:gd name="connsiteY56" fmla="*/ 98736 h 221475"/>
                <a:gd name="connsiteX57" fmla="*/ 423447 w 792830"/>
                <a:gd name="connsiteY57" fmla="*/ 89531 h 221475"/>
                <a:gd name="connsiteX58" fmla="*/ 484816 w 792830"/>
                <a:gd name="connsiteY58" fmla="*/ 58846 h 221475"/>
                <a:gd name="connsiteX59" fmla="*/ 506295 w 792830"/>
                <a:gd name="connsiteY59" fmla="*/ 43504 h 221475"/>
                <a:gd name="connsiteX60" fmla="*/ 527774 w 792830"/>
                <a:gd name="connsiteY60" fmla="*/ 31230 h 221475"/>
                <a:gd name="connsiteX61" fmla="*/ 521637 w 792830"/>
                <a:gd name="connsiteY61" fmla="*/ 52709 h 221475"/>
                <a:gd name="connsiteX62" fmla="*/ 509363 w 792830"/>
                <a:gd name="connsiteY62" fmla="*/ 64983 h 221475"/>
                <a:gd name="connsiteX63" fmla="*/ 478679 w 792830"/>
                <a:gd name="connsiteY63" fmla="*/ 86463 h 221475"/>
                <a:gd name="connsiteX64" fmla="*/ 460268 w 792830"/>
                <a:gd name="connsiteY64" fmla="*/ 104873 h 221475"/>
                <a:gd name="connsiteX65" fmla="*/ 451063 w 792830"/>
                <a:gd name="connsiteY65" fmla="*/ 114079 h 221475"/>
                <a:gd name="connsiteX66" fmla="*/ 438789 w 792830"/>
                <a:gd name="connsiteY66" fmla="*/ 120216 h 221475"/>
                <a:gd name="connsiteX67" fmla="*/ 429584 w 792830"/>
                <a:gd name="connsiteY67" fmla="*/ 129421 h 221475"/>
                <a:gd name="connsiteX68" fmla="*/ 420378 w 792830"/>
                <a:gd name="connsiteY68" fmla="*/ 135558 h 221475"/>
                <a:gd name="connsiteX69" fmla="*/ 401967 w 792830"/>
                <a:gd name="connsiteY69" fmla="*/ 150900 h 221475"/>
                <a:gd name="connsiteX70" fmla="*/ 408104 w 792830"/>
                <a:gd name="connsiteY70" fmla="*/ 166242 h 221475"/>
                <a:gd name="connsiteX71" fmla="*/ 438789 w 792830"/>
                <a:gd name="connsiteY71" fmla="*/ 153969 h 221475"/>
                <a:gd name="connsiteX72" fmla="*/ 466405 w 792830"/>
                <a:gd name="connsiteY72" fmla="*/ 144763 h 221475"/>
                <a:gd name="connsiteX73" fmla="*/ 497090 w 792830"/>
                <a:gd name="connsiteY73" fmla="*/ 135558 h 221475"/>
                <a:gd name="connsiteX74" fmla="*/ 530843 w 792830"/>
                <a:gd name="connsiteY74" fmla="*/ 123284 h 221475"/>
                <a:gd name="connsiteX75" fmla="*/ 570733 w 792830"/>
                <a:gd name="connsiteY75" fmla="*/ 114079 h 221475"/>
                <a:gd name="connsiteX76" fmla="*/ 598349 w 792830"/>
                <a:gd name="connsiteY76" fmla="*/ 101805 h 221475"/>
                <a:gd name="connsiteX77" fmla="*/ 607554 w 792830"/>
                <a:gd name="connsiteY77" fmla="*/ 98736 h 221475"/>
                <a:gd name="connsiteX78" fmla="*/ 632102 w 792830"/>
                <a:gd name="connsiteY78" fmla="*/ 89531 h 221475"/>
                <a:gd name="connsiteX79" fmla="*/ 650512 w 792830"/>
                <a:gd name="connsiteY79" fmla="*/ 86463 h 221475"/>
                <a:gd name="connsiteX80" fmla="*/ 653581 w 792830"/>
                <a:gd name="connsiteY80" fmla="*/ 92599 h 221475"/>
                <a:gd name="connsiteX81" fmla="*/ 644376 w 792830"/>
                <a:gd name="connsiteY81" fmla="*/ 98736 h 221475"/>
                <a:gd name="connsiteX82" fmla="*/ 616759 w 792830"/>
                <a:gd name="connsiteY82" fmla="*/ 114079 h 221475"/>
                <a:gd name="connsiteX83" fmla="*/ 595280 w 792830"/>
                <a:gd name="connsiteY83" fmla="*/ 126352 h 221475"/>
                <a:gd name="connsiteX84" fmla="*/ 558459 w 792830"/>
                <a:gd name="connsiteY84" fmla="*/ 138626 h 221475"/>
                <a:gd name="connsiteX85" fmla="*/ 543116 w 792830"/>
                <a:gd name="connsiteY85" fmla="*/ 144763 h 221475"/>
                <a:gd name="connsiteX86" fmla="*/ 530843 w 792830"/>
                <a:gd name="connsiteY86" fmla="*/ 150900 h 221475"/>
                <a:gd name="connsiteX87" fmla="*/ 506295 w 792830"/>
                <a:gd name="connsiteY87" fmla="*/ 157037 h 221475"/>
                <a:gd name="connsiteX88" fmla="*/ 469474 w 792830"/>
                <a:gd name="connsiteY88" fmla="*/ 169311 h 221475"/>
                <a:gd name="connsiteX89" fmla="*/ 460268 w 792830"/>
                <a:gd name="connsiteY89" fmla="*/ 172379 h 221475"/>
                <a:gd name="connsiteX90" fmla="*/ 451063 w 792830"/>
                <a:gd name="connsiteY90" fmla="*/ 175448 h 221475"/>
                <a:gd name="connsiteX91" fmla="*/ 454131 w 792830"/>
                <a:gd name="connsiteY91" fmla="*/ 187722 h 221475"/>
                <a:gd name="connsiteX92" fmla="*/ 497090 w 792830"/>
                <a:gd name="connsiteY92" fmla="*/ 175448 h 221475"/>
                <a:gd name="connsiteX93" fmla="*/ 555390 w 792830"/>
                <a:gd name="connsiteY93" fmla="*/ 166242 h 221475"/>
                <a:gd name="connsiteX94" fmla="*/ 567664 w 792830"/>
                <a:gd name="connsiteY94" fmla="*/ 163174 h 221475"/>
                <a:gd name="connsiteX95" fmla="*/ 586075 w 792830"/>
                <a:gd name="connsiteY95" fmla="*/ 157037 h 221475"/>
                <a:gd name="connsiteX96" fmla="*/ 616759 w 792830"/>
                <a:gd name="connsiteY96" fmla="*/ 150900 h 221475"/>
                <a:gd name="connsiteX97" fmla="*/ 656649 w 792830"/>
                <a:gd name="connsiteY97" fmla="*/ 141695 h 221475"/>
                <a:gd name="connsiteX98" fmla="*/ 681197 w 792830"/>
                <a:gd name="connsiteY98" fmla="*/ 129421 h 221475"/>
                <a:gd name="connsiteX99" fmla="*/ 693471 w 792830"/>
                <a:gd name="connsiteY99" fmla="*/ 111010 h 221475"/>
                <a:gd name="connsiteX100" fmla="*/ 711882 w 792830"/>
                <a:gd name="connsiteY100" fmla="*/ 98736 h 221475"/>
                <a:gd name="connsiteX101" fmla="*/ 730292 w 792830"/>
                <a:gd name="connsiteY101" fmla="*/ 92599 h 221475"/>
                <a:gd name="connsiteX102" fmla="*/ 724155 w 792830"/>
                <a:gd name="connsiteY102" fmla="*/ 83394 h 221475"/>
                <a:gd name="connsiteX103" fmla="*/ 699608 w 792830"/>
                <a:gd name="connsiteY103" fmla="*/ 80326 h 221475"/>
                <a:gd name="connsiteX104" fmla="*/ 690402 w 792830"/>
                <a:gd name="connsiteY104" fmla="*/ 77257 h 221475"/>
                <a:gd name="connsiteX105" fmla="*/ 613691 w 792830"/>
                <a:gd name="connsiteY105" fmla="*/ 74189 h 221475"/>
                <a:gd name="connsiteX106" fmla="*/ 570733 w 792830"/>
                <a:gd name="connsiteY106" fmla="*/ 68052 h 221475"/>
                <a:gd name="connsiteX107" fmla="*/ 490953 w 792830"/>
                <a:gd name="connsiteY107" fmla="*/ 71120 h 221475"/>
                <a:gd name="connsiteX108" fmla="*/ 487884 w 792830"/>
                <a:gd name="connsiteY108" fmla="*/ 86463 h 221475"/>
                <a:gd name="connsiteX109" fmla="*/ 484816 w 792830"/>
                <a:gd name="connsiteY109" fmla="*/ 123284 h 221475"/>
                <a:gd name="connsiteX110" fmla="*/ 475610 w 792830"/>
                <a:gd name="connsiteY110" fmla="*/ 150900 h 221475"/>
                <a:gd name="connsiteX111" fmla="*/ 472542 w 792830"/>
                <a:gd name="connsiteY111" fmla="*/ 160105 h 221475"/>
                <a:gd name="connsiteX112" fmla="*/ 475610 w 792830"/>
                <a:gd name="connsiteY112" fmla="*/ 203064 h 221475"/>
                <a:gd name="connsiteX113" fmla="*/ 503227 w 792830"/>
                <a:gd name="connsiteY113" fmla="*/ 218406 h 221475"/>
                <a:gd name="connsiteX114" fmla="*/ 512432 w 792830"/>
                <a:gd name="connsiteY114" fmla="*/ 221475 h 221475"/>
                <a:gd name="connsiteX115" fmla="*/ 527774 w 792830"/>
                <a:gd name="connsiteY115" fmla="*/ 218406 h 221475"/>
                <a:gd name="connsiteX116" fmla="*/ 524706 w 792830"/>
                <a:gd name="connsiteY116" fmla="*/ 209201 h 221475"/>
                <a:gd name="connsiteX117" fmla="*/ 509363 w 792830"/>
                <a:gd name="connsiteY117" fmla="*/ 203064 h 221475"/>
                <a:gd name="connsiteX118" fmla="*/ 487884 w 792830"/>
                <a:gd name="connsiteY118" fmla="*/ 196927 h 221475"/>
                <a:gd name="connsiteX119" fmla="*/ 460268 w 792830"/>
                <a:gd name="connsiteY119" fmla="*/ 190790 h 221475"/>
                <a:gd name="connsiteX120" fmla="*/ 435720 w 792830"/>
                <a:gd name="connsiteY120" fmla="*/ 184653 h 221475"/>
                <a:gd name="connsiteX121" fmla="*/ 414241 w 792830"/>
                <a:gd name="connsiteY121" fmla="*/ 181585 h 221475"/>
                <a:gd name="connsiteX122" fmla="*/ 386625 w 792830"/>
                <a:gd name="connsiteY122" fmla="*/ 175448 h 221475"/>
                <a:gd name="connsiteX123" fmla="*/ 359009 w 792830"/>
                <a:gd name="connsiteY123" fmla="*/ 178516 h 221475"/>
                <a:gd name="connsiteX124" fmla="*/ 371283 w 792830"/>
                <a:gd name="connsiteY124" fmla="*/ 184653 h 221475"/>
                <a:gd name="connsiteX125" fmla="*/ 398899 w 792830"/>
                <a:gd name="connsiteY125" fmla="*/ 175448 h 221475"/>
                <a:gd name="connsiteX126" fmla="*/ 417310 w 792830"/>
                <a:gd name="connsiteY126" fmla="*/ 150900 h 221475"/>
                <a:gd name="connsiteX127" fmla="*/ 423447 w 792830"/>
                <a:gd name="connsiteY127" fmla="*/ 132489 h 221475"/>
                <a:gd name="connsiteX128" fmla="*/ 417310 w 792830"/>
                <a:gd name="connsiteY128" fmla="*/ 111010 h 221475"/>
                <a:gd name="connsiteX129" fmla="*/ 408104 w 792830"/>
                <a:gd name="connsiteY129" fmla="*/ 104873 h 221475"/>
                <a:gd name="connsiteX130" fmla="*/ 380488 w 792830"/>
                <a:gd name="connsiteY130" fmla="*/ 98736 h 221475"/>
                <a:gd name="connsiteX131" fmla="*/ 365146 w 792830"/>
                <a:gd name="connsiteY131" fmla="*/ 95668 h 221475"/>
                <a:gd name="connsiteX132" fmla="*/ 312982 w 792830"/>
                <a:gd name="connsiteY132" fmla="*/ 101805 h 221475"/>
                <a:gd name="connsiteX133" fmla="*/ 309914 w 792830"/>
                <a:gd name="connsiteY133" fmla="*/ 111010 h 221475"/>
                <a:gd name="connsiteX134" fmla="*/ 319119 w 792830"/>
                <a:gd name="connsiteY134" fmla="*/ 120216 h 221475"/>
                <a:gd name="connsiteX135" fmla="*/ 340598 w 792830"/>
                <a:gd name="connsiteY135" fmla="*/ 132489 h 221475"/>
                <a:gd name="connsiteX136" fmla="*/ 355941 w 792830"/>
                <a:gd name="connsiteY136" fmla="*/ 135558 h 221475"/>
                <a:gd name="connsiteX137" fmla="*/ 414241 w 792830"/>
                <a:gd name="connsiteY137" fmla="*/ 117147 h 221475"/>
                <a:gd name="connsiteX138" fmla="*/ 423447 w 792830"/>
                <a:gd name="connsiteY138" fmla="*/ 98736 h 221475"/>
                <a:gd name="connsiteX139" fmla="*/ 423447 w 792830"/>
                <a:gd name="connsiteY139" fmla="*/ 37367 h 221475"/>
                <a:gd name="connsiteX140" fmla="*/ 417310 w 792830"/>
                <a:gd name="connsiteY140" fmla="*/ 25093 h 221475"/>
                <a:gd name="connsiteX141" fmla="*/ 401967 w 792830"/>
                <a:gd name="connsiteY141" fmla="*/ 12820 h 221475"/>
                <a:gd name="connsiteX142" fmla="*/ 392762 w 792830"/>
                <a:gd name="connsiteY142" fmla="*/ 6683 h 221475"/>
                <a:gd name="connsiteX143" fmla="*/ 374351 w 792830"/>
                <a:gd name="connsiteY143" fmla="*/ 3614 h 221475"/>
                <a:gd name="connsiteX144" fmla="*/ 312982 w 792830"/>
                <a:gd name="connsiteY144" fmla="*/ 6683 h 221475"/>
                <a:gd name="connsiteX145" fmla="*/ 294572 w 792830"/>
                <a:gd name="connsiteY145" fmla="*/ 22025 h 221475"/>
                <a:gd name="connsiteX146" fmla="*/ 263887 w 792830"/>
                <a:gd name="connsiteY146" fmla="*/ 49641 h 221475"/>
                <a:gd name="connsiteX147" fmla="*/ 254682 w 792830"/>
                <a:gd name="connsiteY147" fmla="*/ 77257 h 221475"/>
                <a:gd name="connsiteX148" fmla="*/ 257750 w 792830"/>
                <a:gd name="connsiteY148" fmla="*/ 98736 h 221475"/>
                <a:gd name="connsiteX149" fmla="*/ 273092 w 792830"/>
                <a:gd name="connsiteY149" fmla="*/ 104873 h 221475"/>
                <a:gd name="connsiteX150" fmla="*/ 306845 w 792830"/>
                <a:gd name="connsiteY150" fmla="*/ 123284 h 221475"/>
                <a:gd name="connsiteX151" fmla="*/ 325256 w 792830"/>
                <a:gd name="connsiteY151" fmla="*/ 129421 h 221475"/>
                <a:gd name="connsiteX152" fmla="*/ 346735 w 792830"/>
                <a:gd name="connsiteY152" fmla="*/ 132489 h 221475"/>
                <a:gd name="connsiteX153" fmla="*/ 362078 w 792830"/>
                <a:gd name="connsiteY153" fmla="*/ 135558 h 221475"/>
                <a:gd name="connsiteX154" fmla="*/ 429584 w 792830"/>
                <a:gd name="connsiteY154" fmla="*/ 120216 h 221475"/>
                <a:gd name="connsiteX155" fmla="*/ 435720 w 792830"/>
                <a:gd name="connsiteY155" fmla="*/ 104873 h 221475"/>
                <a:gd name="connsiteX156" fmla="*/ 432652 w 792830"/>
                <a:gd name="connsiteY156" fmla="*/ 61915 h 221475"/>
                <a:gd name="connsiteX157" fmla="*/ 423447 w 792830"/>
                <a:gd name="connsiteY157" fmla="*/ 49641 h 221475"/>
                <a:gd name="connsiteX158" fmla="*/ 408104 w 792830"/>
                <a:gd name="connsiteY158" fmla="*/ 31230 h 221475"/>
                <a:gd name="connsiteX159" fmla="*/ 395831 w 792830"/>
                <a:gd name="connsiteY159" fmla="*/ 25093 h 221475"/>
                <a:gd name="connsiteX160" fmla="*/ 383557 w 792830"/>
                <a:gd name="connsiteY160" fmla="*/ 31230 h 221475"/>
                <a:gd name="connsiteX161" fmla="*/ 377420 w 792830"/>
                <a:gd name="connsiteY161" fmla="*/ 74189 h 221475"/>
                <a:gd name="connsiteX162" fmla="*/ 380488 w 792830"/>
                <a:gd name="connsiteY162" fmla="*/ 129421 h 221475"/>
                <a:gd name="connsiteX163" fmla="*/ 383557 w 792830"/>
                <a:gd name="connsiteY163" fmla="*/ 141695 h 221475"/>
                <a:gd name="connsiteX164" fmla="*/ 371283 w 792830"/>
                <a:gd name="connsiteY164" fmla="*/ 129421 h 221475"/>
                <a:gd name="connsiteX165" fmla="*/ 355941 w 792830"/>
                <a:gd name="connsiteY165" fmla="*/ 126352 h 221475"/>
                <a:gd name="connsiteX166" fmla="*/ 337530 w 792830"/>
                <a:gd name="connsiteY166" fmla="*/ 117147 h 221475"/>
                <a:gd name="connsiteX167" fmla="*/ 294572 w 792830"/>
                <a:gd name="connsiteY167" fmla="*/ 111010 h 221475"/>
                <a:gd name="connsiteX168" fmla="*/ 236271 w 792830"/>
                <a:gd name="connsiteY168" fmla="*/ 114079 h 221475"/>
                <a:gd name="connsiteX169" fmla="*/ 242408 w 792830"/>
                <a:gd name="connsiteY169" fmla="*/ 138626 h 221475"/>
                <a:gd name="connsiteX170" fmla="*/ 263887 w 792830"/>
                <a:gd name="connsiteY170" fmla="*/ 153969 h 221475"/>
                <a:gd name="connsiteX171" fmla="*/ 303777 w 792830"/>
                <a:gd name="connsiteY171" fmla="*/ 169311 h 221475"/>
                <a:gd name="connsiteX172" fmla="*/ 322188 w 792830"/>
                <a:gd name="connsiteY172" fmla="*/ 172379 h 221475"/>
                <a:gd name="connsiteX173" fmla="*/ 349804 w 792830"/>
                <a:gd name="connsiteY173" fmla="*/ 166242 h 221475"/>
                <a:gd name="connsiteX174" fmla="*/ 331393 w 792830"/>
                <a:gd name="connsiteY174" fmla="*/ 120216 h 221475"/>
                <a:gd name="connsiteX175" fmla="*/ 303777 w 792830"/>
                <a:gd name="connsiteY175" fmla="*/ 104873 h 221475"/>
                <a:gd name="connsiteX176" fmla="*/ 279229 w 792830"/>
                <a:gd name="connsiteY176" fmla="*/ 89531 h 221475"/>
                <a:gd name="connsiteX177" fmla="*/ 230134 w 792830"/>
                <a:gd name="connsiteY177" fmla="*/ 77257 h 221475"/>
                <a:gd name="connsiteX178" fmla="*/ 181039 w 792830"/>
                <a:gd name="connsiteY178" fmla="*/ 83394 h 221475"/>
                <a:gd name="connsiteX179" fmla="*/ 171833 w 792830"/>
                <a:gd name="connsiteY179" fmla="*/ 89531 h 221475"/>
                <a:gd name="connsiteX180" fmla="*/ 156491 w 792830"/>
                <a:gd name="connsiteY180" fmla="*/ 95668 h 221475"/>
                <a:gd name="connsiteX181" fmla="*/ 165696 w 792830"/>
                <a:gd name="connsiteY181" fmla="*/ 126352 h 221475"/>
                <a:gd name="connsiteX182" fmla="*/ 184107 w 792830"/>
                <a:gd name="connsiteY182" fmla="*/ 132489 h 221475"/>
                <a:gd name="connsiteX183" fmla="*/ 177970 w 792830"/>
                <a:gd name="connsiteY183" fmla="*/ 114079 h 221475"/>
                <a:gd name="connsiteX184" fmla="*/ 165696 w 792830"/>
                <a:gd name="connsiteY184" fmla="*/ 98736 h 221475"/>
                <a:gd name="connsiteX185" fmla="*/ 138080 w 792830"/>
                <a:gd name="connsiteY185" fmla="*/ 74189 h 221475"/>
                <a:gd name="connsiteX186" fmla="*/ 128875 w 792830"/>
                <a:gd name="connsiteY186" fmla="*/ 68052 h 221475"/>
                <a:gd name="connsiteX187" fmla="*/ 113533 w 792830"/>
                <a:gd name="connsiteY187" fmla="*/ 64983 h 221475"/>
                <a:gd name="connsiteX188" fmla="*/ 67506 w 792830"/>
                <a:gd name="connsiteY188" fmla="*/ 68052 h 221475"/>
                <a:gd name="connsiteX189" fmla="*/ 73643 w 792830"/>
                <a:gd name="connsiteY189" fmla="*/ 86463 h 221475"/>
                <a:gd name="connsiteX190" fmla="*/ 82848 w 792830"/>
                <a:gd name="connsiteY190" fmla="*/ 92599 h 221475"/>
                <a:gd name="connsiteX191" fmla="*/ 95122 w 792830"/>
                <a:gd name="connsiteY191" fmla="*/ 98736 h 221475"/>
                <a:gd name="connsiteX192" fmla="*/ 104327 w 792830"/>
                <a:gd name="connsiteY192" fmla="*/ 104873 h 221475"/>
                <a:gd name="connsiteX193" fmla="*/ 122738 w 792830"/>
                <a:gd name="connsiteY193" fmla="*/ 107942 h 221475"/>
                <a:gd name="connsiteX194" fmla="*/ 153423 w 792830"/>
                <a:gd name="connsiteY194" fmla="*/ 104873 h 221475"/>
                <a:gd name="connsiteX195" fmla="*/ 153423 w 792830"/>
                <a:gd name="connsiteY195" fmla="*/ 86463 h 221475"/>
                <a:gd name="connsiteX196" fmla="*/ 144217 w 792830"/>
                <a:gd name="connsiteY196" fmla="*/ 83394 h 221475"/>
                <a:gd name="connsiteX197" fmla="*/ 92053 w 792830"/>
                <a:gd name="connsiteY197" fmla="*/ 101805 h 221475"/>
                <a:gd name="connsiteX198" fmla="*/ 85916 w 792830"/>
                <a:gd name="connsiteY198" fmla="*/ 111010 h 221475"/>
                <a:gd name="connsiteX199" fmla="*/ 95122 w 792830"/>
                <a:gd name="connsiteY199" fmla="*/ 120216 h 221475"/>
                <a:gd name="connsiteX200" fmla="*/ 104327 w 792830"/>
                <a:gd name="connsiteY200" fmla="*/ 123284 h 221475"/>
                <a:gd name="connsiteX201" fmla="*/ 135012 w 792830"/>
                <a:gd name="connsiteY201" fmla="*/ 129421 h 221475"/>
                <a:gd name="connsiteX202" fmla="*/ 196381 w 792830"/>
                <a:gd name="connsiteY202" fmla="*/ 120216 h 221475"/>
                <a:gd name="connsiteX203" fmla="*/ 205586 w 792830"/>
                <a:gd name="connsiteY203" fmla="*/ 107942 h 221475"/>
                <a:gd name="connsiteX204" fmla="*/ 205586 w 792830"/>
                <a:gd name="connsiteY204" fmla="*/ 46573 h 221475"/>
                <a:gd name="connsiteX205" fmla="*/ 196381 w 792830"/>
                <a:gd name="connsiteY205" fmla="*/ 40436 h 221475"/>
                <a:gd name="connsiteX206" fmla="*/ 187176 w 792830"/>
                <a:gd name="connsiteY206" fmla="*/ 31230 h 221475"/>
                <a:gd name="connsiteX207" fmla="*/ 211723 w 792830"/>
                <a:gd name="connsiteY207" fmla="*/ 25093 h 221475"/>
                <a:gd name="connsiteX208" fmla="*/ 227065 w 792830"/>
                <a:gd name="connsiteY208" fmla="*/ 22025 h 221475"/>
                <a:gd name="connsiteX209" fmla="*/ 248545 w 792830"/>
                <a:gd name="connsiteY209" fmla="*/ 12820 h 221475"/>
                <a:gd name="connsiteX210" fmla="*/ 257750 w 792830"/>
                <a:gd name="connsiteY210" fmla="*/ 9751 h 221475"/>
                <a:gd name="connsiteX211" fmla="*/ 245476 w 792830"/>
                <a:gd name="connsiteY211" fmla="*/ 546 h 221475"/>
                <a:gd name="connsiteX212" fmla="*/ 254682 w 792830"/>
                <a:gd name="connsiteY212" fmla="*/ 6683 h 221475"/>
                <a:gd name="connsiteX213" fmla="*/ 248545 w 792830"/>
                <a:gd name="connsiteY213" fmla="*/ 18956 h 221475"/>
                <a:gd name="connsiteX214" fmla="*/ 227065 w 792830"/>
                <a:gd name="connsiteY214" fmla="*/ 25093 h 221475"/>
                <a:gd name="connsiteX215" fmla="*/ 217860 w 792830"/>
                <a:gd name="connsiteY215" fmla="*/ 31230 h 221475"/>
                <a:gd name="connsiteX216" fmla="*/ 220929 w 792830"/>
                <a:gd name="connsiteY216" fmla="*/ 43504 h 221475"/>
                <a:gd name="connsiteX217" fmla="*/ 242408 w 792830"/>
                <a:gd name="connsiteY217" fmla="*/ 52709 h 221475"/>
                <a:gd name="connsiteX218" fmla="*/ 223997 w 792830"/>
                <a:gd name="connsiteY218" fmla="*/ 55778 h 221475"/>
                <a:gd name="connsiteX219" fmla="*/ 193312 w 792830"/>
                <a:gd name="connsiteY219" fmla="*/ 46573 h 221475"/>
                <a:gd name="connsiteX220" fmla="*/ 156491 w 792830"/>
                <a:gd name="connsiteY220" fmla="*/ 40436 h 221475"/>
                <a:gd name="connsiteX221" fmla="*/ 144217 w 792830"/>
                <a:gd name="connsiteY221" fmla="*/ 37367 h 221475"/>
                <a:gd name="connsiteX222" fmla="*/ 113533 w 792830"/>
                <a:gd name="connsiteY222" fmla="*/ 40436 h 221475"/>
                <a:gd name="connsiteX223" fmla="*/ 116601 w 792830"/>
                <a:gd name="connsiteY223" fmla="*/ 52709 h 221475"/>
                <a:gd name="connsiteX224" fmla="*/ 125806 w 792830"/>
                <a:gd name="connsiteY224" fmla="*/ 46573 h 221475"/>
                <a:gd name="connsiteX225" fmla="*/ 107396 w 792830"/>
                <a:gd name="connsiteY225" fmla="*/ 22025 h 221475"/>
                <a:gd name="connsiteX226" fmla="*/ 92053 w 792830"/>
                <a:gd name="connsiteY226" fmla="*/ 18956 h 221475"/>
                <a:gd name="connsiteX227" fmla="*/ 76711 w 792830"/>
                <a:gd name="connsiteY227" fmla="*/ 12820 h 221475"/>
                <a:gd name="connsiteX228" fmla="*/ 61369 w 792830"/>
                <a:gd name="connsiteY228" fmla="*/ 9751 h 221475"/>
                <a:gd name="connsiteX229" fmla="*/ 52163 w 792830"/>
                <a:gd name="connsiteY229" fmla="*/ 6683 h 221475"/>
                <a:gd name="connsiteX230" fmla="*/ 33753 w 792830"/>
                <a:gd name="connsiteY230" fmla="*/ 9751 h 221475"/>
                <a:gd name="connsiteX231" fmla="*/ 52163 w 792830"/>
                <a:gd name="connsiteY231" fmla="*/ 61915 h 221475"/>
                <a:gd name="connsiteX232" fmla="*/ 73643 w 792830"/>
                <a:gd name="connsiteY232" fmla="*/ 77257 h 221475"/>
                <a:gd name="connsiteX233" fmla="*/ 82848 w 792830"/>
                <a:gd name="connsiteY233" fmla="*/ 80326 h 221475"/>
                <a:gd name="connsiteX234" fmla="*/ 73643 w 792830"/>
                <a:gd name="connsiteY234" fmla="*/ 74189 h 221475"/>
                <a:gd name="connsiteX235" fmla="*/ 52163 w 792830"/>
                <a:gd name="connsiteY235" fmla="*/ 64983 h 221475"/>
                <a:gd name="connsiteX236" fmla="*/ 36821 w 792830"/>
                <a:gd name="connsiteY236" fmla="*/ 61915 h 221475"/>
                <a:gd name="connsiteX237" fmla="*/ 24547 w 792830"/>
                <a:gd name="connsiteY237" fmla="*/ 64983 h 221475"/>
                <a:gd name="connsiteX238" fmla="*/ 61369 w 792830"/>
                <a:gd name="connsiteY238" fmla="*/ 83394 h 221475"/>
                <a:gd name="connsiteX239" fmla="*/ 110464 w 792830"/>
                <a:gd name="connsiteY239" fmla="*/ 86463 h 221475"/>
                <a:gd name="connsiteX240" fmla="*/ 107396 w 792830"/>
                <a:gd name="connsiteY240" fmla="*/ 77257 h 221475"/>
                <a:gd name="connsiteX241" fmla="*/ 98190 w 792830"/>
                <a:gd name="connsiteY241" fmla="*/ 74189 h 221475"/>
                <a:gd name="connsiteX242" fmla="*/ 82848 w 792830"/>
                <a:gd name="connsiteY242" fmla="*/ 71120 h 221475"/>
                <a:gd name="connsiteX243" fmla="*/ 70574 w 792830"/>
                <a:gd name="connsiteY243" fmla="*/ 68052 h 221475"/>
                <a:gd name="connsiteX244" fmla="*/ 39890 w 792830"/>
                <a:gd name="connsiteY244" fmla="*/ 71120 h 221475"/>
                <a:gd name="connsiteX245" fmla="*/ 73643 w 792830"/>
                <a:gd name="connsiteY245" fmla="*/ 101805 h 221475"/>
                <a:gd name="connsiteX246" fmla="*/ 98190 w 792830"/>
                <a:gd name="connsiteY246" fmla="*/ 107942 h 221475"/>
                <a:gd name="connsiteX247" fmla="*/ 119669 w 792830"/>
                <a:gd name="connsiteY247" fmla="*/ 114079 h 221475"/>
                <a:gd name="connsiteX248" fmla="*/ 138080 w 792830"/>
                <a:gd name="connsiteY248" fmla="*/ 120216 h 221475"/>
                <a:gd name="connsiteX249" fmla="*/ 156491 w 792830"/>
                <a:gd name="connsiteY249" fmla="*/ 123284 h 221475"/>
                <a:gd name="connsiteX250" fmla="*/ 220929 w 792830"/>
                <a:gd name="connsiteY250" fmla="*/ 129421 h 221475"/>
                <a:gd name="connsiteX251" fmla="*/ 469474 w 792830"/>
                <a:gd name="connsiteY251" fmla="*/ 132489 h 221475"/>
                <a:gd name="connsiteX252" fmla="*/ 500158 w 792830"/>
                <a:gd name="connsiteY252" fmla="*/ 123284 h 221475"/>
                <a:gd name="connsiteX253" fmla="*/ 527774 w 792830"/>
                <a:gd name="connsiteY253" fmla="*/ 117147 h 221475"/>
                <a:gd name="connsiteX254" fmla="*/ 540048 w 792830"/>
                <a:gd name="connsiteY254" fmla="*/ 111010 h 221475"/>
                <a:gd name="connsiteX255" fmla="*/ 579938 w 792830"/>
                <a:gd name="connsiteY255" fmla="*/ 104873 h 221475"/>
                <a:gd name="connsiteX256" fmla="*/ 589143 w 792830"/>
                <a:gd name="connsiteY256" fmla="*/ 101805 h 221475"/>
                <a:gd name="connsiteX257" fmla="*/ 665855 w 792830"/>
                <a:gd name="connsiteY257" fmla="*/ 107942 h 221475"/>
                <a:gd name="connsiteX258" fmla="*/ 739498 w 792830"/>
                <a:gd name="connsiteY258" fmla="*/ 111010 h 221475"/>
                <a:gd name="connsiteX259" fmla="*/ 791661 w 792830"/>
                <a:gd name="connsiteY259" fmla="*/ 107942 h 221475"/>
                <a:gd name="connsiteX260" fmla="*/ 788593 w 792830"/>
                <a:gd name="connsiteY260" fmla="*/ 98736 h 221475"/>
                <a:gd name="connsiteX261" fmla="*/ 779388 w 792830"/>
                <a:gd name="connsiteY261" fmla="*/ 95668 h 221475"/>
                <a:gd name="connsiteX262" fmla="*/ 770182 w 792830"/>
                <a:gd name="connsiteY262" fmla="*/ 89531 h 221475"/>
                <a:gd name="connsiteX263" fmla="*/ 754840 w 792830"/>
                <a:gd name="connsiteY263" fmla="*/ 86463 h 221475"/>
                <a:gd name="connsiteX264" fmla="*/ 745635 w 792830"/>
                <a:gd name="connsiteY264" fmla="*/ 83394 h 221475"/>
                <a:gd name="connsiteX265" fmla="*/ 727224 w 792830"/>
                <a:gd name="connsiteY265" fmla="*/ 80326 h 221475"/>
                <a:gd name="connsiteX266" fmla="*/ 705745 w 792830"/>
                <a:gd name="connsiteY266" fmla="*/ 80326 h 221475"/>
                <a:gd name="connsiteX267" fmla="*/ 653581 w 792830"/>
                <a:gd name="connsiteY267" fmla="*/ 77257 h 221475"/>
                <a:gd name="connsiteX268" fmla="*/ 635170 w 792830"/>
                <a:gd name="connsiteY268" fmla="*/ 71120 h 221475"/>
                <a:gd name="connsiteX269" fmla="*/ 595280 w 792830"/>
                <a:gd name="connsiteY269" fmla="*/ 64983 h 221475"/>
                <a:gd name="connsiteX270" fmla="*/ 558459 w 792830"/>
                <a:gd name="connsiteY270" fmla="*/ 68052 h 221475"/>
                <a:gd name="connsiteX271" fmla="*/ 555390 w 792830"/>
                <a:gd name="connsiteY271" fmla="*/ 77257 h 221475"/>
                <a:gd name="connsiteX272" fmla="*/ 552322 w 792830"/>
                <a:gd name="connsiteY272" fmla="*/ 107942 h 221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</a:cxnLst>
              <a:rect l="l" t="t" r="r" b="b"/>
              <a:pathLst>
                <a:path w="792830" h="221475">
                  <a:moveTo>
                    <a:pt x="0" y="55778"/>
                  </a:moveTo>
                  <a:cubicBezTo>
                    <a:pt x="5114" y="53732"/>
                    <a:pt x="10066" y="51224"/>
                    <a:pt x="15342" y="49641"/>
                  </a:cubicBezTo>
                  <a:cubicBezTo>
                    <a:pt x="27943" y="45861"/>
                    <a:pt x="29404" y="48271"/>
                    <a:pt x="39890" y="43504"/>
                  </a:cubicBezTo>
                  <a:cubicBezTo>
                    <a:pt x="74500" y="27771"/>
                    <a:pt x="52662" y="34173"/>
                    <a:pt x="76711" y="28162"/>
                  </a:cubicBezTo>
                  <a:cubicBezTo>
                    <a:pt x="79779" y="26116"/>
                    <a:pt x="82618" y="23674"/>
                    <a:pt x="85916" y="22025"/>
                  </a:cubicBezTo>
                  <a:cubicBezTo>
                    <a:pt x="90321" y="19822"/>
                    <a:pt x="103459" y="16872"/>
                    <a:pt x="107396" y="15888"/>
                  </a:cubicBezTo>
                  <a:cubicBezTo>
                    <a:pt x="110464" y="18956"/>
                    <a:pt x="115229" y="20976"/>
                    <a:pt x="116601" y="25093"/>
                  </a:cubicBezTo>
                  <a:cubicBezTo>
                    <a:pt x="117624" y="28162"/>
                    <a:pt x="114807" y="31326"/>
                    <a:pt x="113533" y="34299"/>
                  </a:cubicBezTo>
                  <a:cubicBezTo>
                    <a:pt x="111728" y="38511"/>
                    <a:pt x="105111" y="51926"/>
                    <a:pt x="101259" y="55778"/>
                  </a:cubicBezTo>
                  <a:cubicBezTo>
                    <a:pt x="98651" y="58386"/>
                    <a:pt x="94886" y="59554"/>
                    <a:pt x="92053" y="61915"/>
                  </a:cubicBezTo>
                  <a:cubicBezTo>
                    <a:pt x="88719" y="64693"/>
                    <a:pt x="85626" y="67786"/>
                    <a:pt x="82848" y="71120"/>
                  </a:cubicBezTo>
                  <a:cubicBezTo>
                    <a:pt x="80487" y="73953"/>
                    <a:pt x="73023" y="80326"/>
                    <a:pt x="76711" y="80326"/>
                  </a:cubicBezTo>
                  <a:cubicBezTo>
                    <a:pt x="89363" y="80326"/>
                    <a:pt x="101308" y="74380"/>
                    <a:pt x="113533" y="71120"/>
                  </a:cubicBezTo>
                  <a:cubicBezTo>
                    <a:pt x="116658" y="70287"/>
                    <a:pt x="119670" y="69075"/>
                    <a:pt x="122738" y="68052"/>
                  </a:cubicBezTo>
                  <a:lnTo>
                    <a:pt x="141149" y="55778"/>
                  </a:lnTo>
                  <a:cubicBezTo>
                    <a:pt x="144217" y="53732"/>
                    <a:pt x="146856" y="50807"/>
                    <a:pt x="150354" y="49641"/>
                  </a:cubicBezTo>
                  <a:cubicBezTo>
                    <a:pt x="156491" y="47595"/>
                    <a:pt x="163383" y="47092"/>
                    <a:pt x="168765" y="43504"/>
                  </a:cubicBezTo>
                  <a:cubicBezTo>
                    <a:pt x="171833" y="41458"/>
                    <a:pt x="174580" y="38820"/>
                    <a:pt x="177970" y="37367"/>
                  </a:cubicBezTo>
                  <a:cubicBezTo>
                    <a:pt x="181846" y="35706"/>
                    <a:pt x="186189" y="35458"/>
                    <a:pt x="190244" y="34299"/>
                  </a:cubicBezTo>
                  <a:cubicBezTo>
                    <a:pt x="193354" y="33410"/>
                    <a:pt x="196381" y="32253"/>
                    <a:pt x="199449" y="31230"/>
                  </a:cubicBezTo>
                  <a:cubicBezTo>
                    <a:pt x="201495" y="35321"/>
                    <a:pt x="207479" y="39340"/>
                    <a:pt x="205586" y="43504"/>
                  </a:cubicBezTo>
                  <a:cubicBezTo>
                    <a:pt x="203406" y="48301"/>
                    <a:pt x="180633" y="69160"/>
                    <a:pt x="171833" y="74189"/>
                  </a:cubicBezTo>
                  <a:cubicBezTo>
                    <a:pt x="169025" y="75794"/>
                    <a:pt x="165696" y="76234"/>
                    <a:pt x="162628" y="77257"/>
                  </a:cubicBezTo>
                  <a:cubicBezTo>
                    <a:pt x="159560" y="80326"/>
                    <a:pt x="156757" y="83685"/>
                    <a:pt x="153423" y="86463"/>
                  </a:cubicBezTo>
                  <a:cubicBezTo>
                    <a:pt x="150590" y="88824"/>
                    <a:pt x="146825" y="89991"/>
                    <a:pt x="144217" y="92599"/>
                  </a:cubicBezTo>
                  <a:cubicBezTo>
                    <a:pt x="141609" y="95207"/>
                    <a:pt x="134534" y="100792"/>
                    <a:pt x="138080" y="101805"/>
                  </a:cubicBezTo>
                  <a:cubicBezTo>
                    <a:pt x="146986" y="104350"/>
                    <a:pt x="156491" y="99759"/>
                    <a:pt x="165696" y="98736"/>
                  </a:cubicBezTo>
                  <a:cubicBezTo>
                    <a:pt x="169787" y="96690"/>
                    <a:pt x="173766" y="94401"/>
                    <a:pt x="177970" y="92599"/>
                  </a:cubicBezTo>
                  <a:cubicBezTo>
                    <a:pt x="188096" y="88260"/>
                    <a:pt x="199489" y="86437"/>
                    <a:pt x="208655" y="80326"/>
                  </a:cubicBezTo>
                  <a:cubicBezTo>
                    <a:pt x="214792" y="76235"/>
                    <a:pt x="220068" y="70385"/>
                    <a:pt x="227065" y="68052"/>
                  </a:cubicBezTo>
                  <a:cubicBezTo>
                    <a:pt x="230134" y="67029"/>
                    <a:pt x="233378" y="66430"/>
                    <a:pt x="236271" y="64983"/>
                  </a:cubicBezTo>
                  <a:cubicBezTo>
                    <a:pt x="241605" y="62316"/>
                    <a:pt x="246184" y="58246"/>
                    <a:pt x="251613" y="55778"/>
                  </a:cubicBezTo>
                  <a:cubicBezTo>
                    <a:pt x="257502" y="53101"/>
                    <a:pt x="264238" y="52534"/>
                    <a:pt x="270024" y="49641"/>
                  </a:cubicBezTo>
                  <a:cubicBezTo>
                    <a:pt x="274115" y="47595"/>
                    <a:pt x="277885" y="44708"/>
                    <a:pt x="282298" y="43504"/>
                  </a:cubicBezTo>
                  <a:cubicBezTo>
                    <a:pt x="289276" y="41601"/>
                    <a:pt x="296617" y="41459"/>
                    <a:pt x="303777" y="40436"/>
                  </a:cubicBezTo>
                  <a:cubicBezTo>
                    <a:pt x="307868" y="38390"/>
                    <a:pt x="311711" y="35746"/>
                    <a:pt x="316051" y="34299"/>
                  </a:cubicBezTo>
                  <a:cubicBezTo>
                    <a:pt x="324052" y="31632"/>
                    <a:pt x="332597" y="30829"/>
                    <a:pt x="340598" y="28162"/>
                  </a:cubicBezTo>
                  <a:lnTo>
                    <a:pt x="349804" y="25093"/>
                  </a:lnTo>
                  <a:cubicBezTo>
                    <a:pt x="359923" y="40273"/>
                    <a:pt x="360228" y="34513"/>
                    <a:pt x="340598" y="55778"/>
                  </a:cubicBezTo>
                  <a:cubicBezTo>
                    <a:pt x="334202" y="62707"/>
                    <a:pt x="326097" y="67846"/>
                    <a:pt x="319119" y="74189"/>
                  </a:cubicBezTo>
                  <a:cubicBezTo>
                    <a:pt x="314838" y="78081"/>
                    <a:pt x="311524" y="83060"/>
                    <a:pt x="306845" y="86463"/>
                  </a:cubicBezTo>
                  <a:cubicBezTo>
                    <a:pt x="300176" y="91313"/>
                    <a:pt x="292323" y="94309"/>
                    <a:pt x="285366" y="98736"/>
                  </a:cubicBezTo>
                  <a:cubicBezTo>
                    <a:pt x="241621" y="126573"/>
                    <a:pt x="307076" y="87175"/>
                    <a:pt x="260818" y="120216"/>
                  </a:cubicBezTo>
                  <a:cubicBezTo>
                    <a:pt x="258186" y="122096"/>
                    <a:pt x="254681" y="122261"/>
                    <a:pt x="251613" y="123284"/>
                  </a:cubicBezTo>
                  <a:cubicBezTo>
                    <a:pt x="242604" y="132293"/>
                    <a:pt x="228368" y="147396"/>
                    <a:pt x="217860" y="150900"/>
                  </a:cubicBezTo>
                  <a:lnTo>
                    <a:pt x="208655" y="153969"/>
                  </a:lnTo>
                  <a:cubicBezTo>
                    <a:pt x="206609" y="157037"/>
                    <a:pt x="205126" y="160566"/>
                    <a:pt x="202518" y="163174"/>
                  </a:cubicBezTo>
                  <a:cubicBezTo>
                    <a:pt x="199910" y="165782"/>
                    <a:pt x="190013" y="167662"/>
                    <a:pt x="193312" y="169311"/>
                  </a:cubicBezTo>
                  <a:cubicBezTo>
                    <a:pt x="197977" y="171643"/>
                    <a:pt x="203595" y="167507"/>
                    <a:pt x="208655" y="166242"/>
                  </a:cubicBezTo>
                  <a:cubicBezTo>
                    <a:pt x="211793" y="165458"/>
                    <a:pt x="214703" y="163876"/>
                    <a:pt x="217860" y="163174"/>
                  </a:cubicBezTo>
                  <a:cubicBezTo>
                    <a:pt x="223934" y="161824"/>
                    <a:pt x="230170" y="161325"/>
                    <a:pt x="236271" y="160105"/>
                  </a:cubicBezTo>
                  <a:cubicBezTo>
                    <a:pt x="240406" y="159278"/>
                    <a:pt x="244454" y="158060"/>
                    <a:pt x="248545" y="157037"/>
                  </a:cubicBezTo>
                  <a:cubicBezTo>
                    <a:pt x="266254" y="145230"/>
                    <a:pt x="248775" y="155717"/>
                    <a:pt x="276161" y="144763"/>
                  </a:cubicBezTo>
                  <a:cubicBezTo>
                    <a:pt x="301568" y="134600"/>
                    <a:pt x="274295" y="141454"/>
                    <a:pt x="303777" y="135558"/>
                  </a:cubicBezTo>
                  <a:cubicBezTo>
                    <a:pt x="311709" y="132385"/>
                    <a:pt x="329651" y="124860"/>
                    <a:pt x="337530" y="123284"/>
                  </a:cubicBezTo>
                  <a:cubicBezTo>
                    <a:pt x="350956" y="120599"/>
                    <a:pt x="358169" y="119816"/>
                    <a:pt x="371283" y="114079"/>
                  </a:cubicBezTo>
                  <a:cubicBezTo>
                    <a:pt x="381760" y="109495"/>
                    <a:pt x="391456" y="103240"/>
                    <a:pt x="401967" y="98736"/>
                  </a:cubicBezTo>
                  <a:cubicBezTo>
                    <a:pt x="409127" y="95668"/>
                    <a:pt x="416480" y="93015"/>
                    <a:pt x="423447" y="89531"/>
                  </a:cubicBezTo>
                  <a:cubicBezTo>
                    <a:pt x="491306" y="55602"/>
                    <a:pt x="447953" y="73592"/>
                    <a:pt x="484816" y="58846"/>
                  </a:cubicBezTo>
                  <a:cubicBezTo>
                    <a:pt x="502363" y="41299"/>
                    <a:pt x="484756" y="56965"/>
                    <a:pt x="506295" y="43504"/>
                  </a:cubicBezTo>
                  <a:cubicBezTo>
                    <a:pt x="527527" y="30235"/>
                    <a:pt x="509689" y="37260"/>
                    <a:pt x="527774" y="31230"/>
                  </a:cubicBezTo>
                  <a:cubicBezTo>
                    <a:pt x="525728" y="38390"/>
                    <a:pt x="525203" y="46172"/>
                    <a:pt x="521637" y="52709"/>
                  </a:cubicBezTo>
                  <a:cubicBezTo>
                    <a:pt x="518866" y="57789"/>
                    <a:pt x="513881" y="61368"/>
                    <a:pt x="509363" y="64983"/>
                  </a:cubicBezTo>
                  <a:cubicBezTo>
                    <a:pt x="495783" y="75847"/>
                    <a:pt x="490553" y="75776"/>
                    <a:pt x="478679" y="86463"/>
                  </a:cubicBezTo>
                  <a:cubicBezTo>
                    <a:pt x="472228" y="92269"/>
                    <a:pt x="466405" y="98736"/>
                    <a:pt x="460268" y="104873"/>
                  </a:cubicBezTo>
                  <a:cubicBezTo>
                    <a:pt x="457199" y="107942"/>
                    <a:pt x="454944" y="112138"/>
                    <a:pt x="451063" y="114079"/>
                  </a:cubicBezTo>
                  <a:cubicBezTo>
                    <a:pt x="446972" y="116125"/>
                    <a:pt x="442511" y="117557"/>
                    <a:pt x="438789" y="120216"/>
                  </a:cubicBezTo>
                  <a:cubicBezTo>
                    <a:pt x="435258" y="122738"/>
                    <a:pt x="432918" y="126643"/>
                    <a:pt x="429584" y="129421"/>
                  </a:cubicBezTo>
                  <a:cubicBezTo>
                    <a:pt x="426751" y="131782"/>
                    <a:pt x="423211" y="133197"/>
                    <a:pt x="420378" y="135558"/>
                  </a:cubicBezTo>
                  <a:cubicBezTo>
                    <a:pt x="396751" y="155246"/>
                    <a:pt x="424825" y="135662"/>
                    <a:pt x="401967" y="150900"/>
                  </a:cubicBezTo>
                  <a:cubicBezTo>
                    <a:pt x="400740" y="154580"/>
                    <a:pt x="392779" y="168599"/>
                    <a:pt x="408104" y="166242"/>
                  </a:cubicBezTo>
                  <a:cubicBezTo>
                    <a:pt x="418992" y="164567"/>
                    <a:pt x="428561" y="158060"/>
                    <a:pt x="438789" y="153969"/>
                  </a:cubicBezTo>
                  <a:cubicBezTo>
                    <a:pt x="458051" y="146265"/>
                    <a:pt x="448785" y="149169"/>
                    <a:pt x="466405" y="144763"/>
                  </a:cubicBezTo>
                  <a:cubicBezTo>
                    <a:pt x="484212" y="132891"/>
                    <a:pt x="466890" y="142527"/>
                    <a:pt x="497090" y="135558"/>
                  </a:cubicBezTo>
                  <a:cubicBezTo>
                    <a:pt x="513379" y="131799"/>
                    <a:pt x="515749" y="128315"/>
                    <a:pt x="530843" y="123284"/>
                  </a:cubicBezTo>
                  <a:cubicBezTo>
                    <a:pt x="543820" y="118959"/>
                    <a:pt x="557756" y="118404"/>
                    <a:pt x="570733" y="114079"/>
                  </a:cubicBezTo>
                  <a:cubicBezTo>
                    <a:pt x="592130" y="106947"/>
                    <a:pt x="579647" y="109821"/>
                    <a:pt x="598349" y="101805"/>
                  </a:cubicBezTo>
                  <a:cubicBezTo>
                    <a:pt x="601322" y="100531"/>
                    <a:pt x="604526" y="99872"/>
                    <a:pt x="607554" y="98736"/>
                  </a:cubicBezTo>
                  <a:cubicBezTo>
                    <a:pt x="611039" y="97429"/>
                    <a:pt x="626397" y="90799"/>
                    <a:pt x="632102" y="89531"/>
                  </a:cubicBezTo>
                  <a:cubicBezTo>
                    <a:pt x="638175" y="88182"/>
                    <a:pt x="644375" y="87486"/>
                    <a:pt x="650512" y="86463"/>
                  </a:cubicBezTo>
                  <a:cubicBezTo>
                    <a:pt x="657999" y="83967"/>
                    <a:pt x="667460" y="78720"/>
                    <a:pt x="653581" y="92599"/>
                  </a:cubicBezTo>
                  <a:cubicBezTo>
                    <a:pt x="650973" y="95207"/>
                    <a:pt x="647377" y="96592"/>
                    <a:pt x="644376" y="98736"/>
                  </a:cubicBezTo>
                  <a:cubicBezTo>
                    <a:pt x="616215" y="118852"/>
                    <a:pt x="649216" y="97852"/>
                    <a:pt x="616759" y="114079"/>
                  </a:cubicBezTo>
                  <a:cubicBezTo>
                    <a:pt x="609383" y="117767"/>
                    <a:pt x="602880" y="123152"/>
                    <a:pt x="595280" y="126352"/>
                  </a:cubicBezTo>
                  <a:cubicBezTo>
                    <a:pt x="583356" y="131372"/>
                    <a:pt x="570471" y="133821"/>
                    <a:pt x="558459" y="138626"/>
                  </a:cubicBezTo>
                  <a:cubicBezTo>
                    <a:pt x="553345" y="140672"/>
                    <a:pt x="548150" y="142526"/>
                    <a:pt x="543116" y="144763"/>
                  </a:cubicBezTo>
                  <a:cubicBezTo>
                    <a:pt x="538936" y="146621"/>
                    <a:pt x="535182" y="149454"/>
                    <a:pt x="530843" y="150900"/>
                  </a:cubicBezTo>
                  <a:cubicBezTo>
                    <a:pt x="522841" y="153567"/>
                    <a:pt x="514297" y="154370"/>
                    <a:pt x="506295" y="157037"/>
                  </a:cubicBezTo>
                  <a:lnTo>
                    <a:pt x="469474" y="169311"/>
                  </a:lnTo>
                  <a:lnTo>
                    <a:pt x="460268" y="172379"/>
                  </a:lnTo>
                  <a:lnTo>
                    <a:pt x="451063" y="175448"/>
                  </a:lnTo>
                  <a:cubicBezTo>
                    <a:pt x="452086" y="179539"/>
                    <a:pt x="450014" y="186807"/>
                    <a:pt x="454131" y="187722"/>
                  </a:cubicBezTo>
                  <a:cubicBezTo>
                    <a:pt x="460814" y="189207"/>
                    <a:pt x="489193" y="177203"/>
                    <a:pt x="497090" y="175448"/>
                  </a:cubicBezTo>
                  <a:cubicBezTo>
                    <a:pt x="536642" y="166658"/>
                    <a:pt x="524152" y="171922"/>
                    <a:pt x="555390" y="166242"/>
                  </a:cubicBezTo>
                  <a:cubicBezTo>
                    <a:pt x="559539" y="165488"/>
                    <a:pt x="563625" y="164386"/>
                    <a:pt x="567664" y="163174"/>
                  </a:cubicBezTo>
                  <a:cubicBezTo>
                    <a:pt x="573860" y="161315"/>
                    <a:pt x="579732" y="158306"/>
                    <a:pt x="586075" y="157037"/>
                  </a:cubicBezTo>
                  <a:cubicBezTo>
                    <a:pt x="596303" y="154991"/>
                    <a:pt x="606864" y="154198"/>
                    <a:pt x="616759" y="150900"/>
                  </a:cubicBezTo>
                  <a:cubicBezTo>
                    <a:pt x="642031" y="142476"/>
                    <a:pt x="628766" y="145678"/>
                    <a:pt x="656649" y="141695"/>
                  </a:cubicBezTo>
                  <a:cubicBezTo>
                    <a:pt x="662215" y="139469"/>
                    <a:pt x="676247" y="135079"/>
                    <a:pt x="681197" y="129421"/>
                  </a:cubicBezTo>
                  <a:cubicBezTo>
                    <a:pt x="686054" y="123870"/>
                    <a:pt x="687334" y="115101"/>
                    <a:pt x="693471" y="111010"/>
                  </a:cubicBezTo>
                  <a:cubicBezTo>
                    <a:pt x="699608" y="106919"/>
                    <a:pt x="704885" y="101069"/>
                    <a:pt x="711882" y="98736"/>
                  </a:cubicBezTo>
                  <a:lnTo>
                    <a:pt x="730292" y="92599"/>
                  </a:lnTo>
                  <a:cubicBezTo>
                    <a:pt x="728246" y="89531"/>
                    <a:pt x="727579" y="84764"/>
                    <a:pt x="724155" y="83394"/>
                  </a:cubicBezTo>
                  <a:cubicBezTo>
                    <a:pt x="716499" y="80332"/>
                    <a:pt x="707721" y="81801"/>
                    <a:pt x="699608" y="80326"/>
                  </a:cubicBezTo>
                  <a:cubicBezTo>
                    <a:pt x="696425" y="79747"/>
                    <a:pt x="693628" y="77487"/>
                    <a:pt x="690402" y="77257"/>
                  </a:cubicBezTo>
                  <a:cubicBezTo>
                    <a:pt x="664876" y="75434"/>
                    <a:pt x="639261" y="75212"/>
                    <a:pt x="613691" y="74189"/>
                  </a:cubicBezTo>
                  <a:cubicBezTo>
                    <a:pt x="599524" y="71355"/>
                    <a:pt x="585317" y="68052"/>
                    <a:pt x="570733" y="68052"/>
                  </a:cubicBezTo>
                  <a:cubicBezTo>
                    <a:pt x="544120" y="68052"/>
                    <a:pt x="517546" y="70097"/>
                    <a:pt x="490953" y="71120"/>
                  </a:cubicBezTo>
                  <a:cubicBezTo>
                    <a:pt x="489930" y="76234"/>
                    <a:pt x="488493" y="81283"/>
                    <a:pt x="487884" y="86463"/>
                  </a:cubicBezTo>
                  <a:cubicBezTo>
                    <a:pt x="486445" y="98695"/>
                    <a:pt x="486841" y="111135"/>
                    <a:pt x="484816" y="123284"/>
                  </a:cubicBezTo>
                  <a:cubicBezTo>
                    <a:pt x="484814" y="123296"/>
                    <a:pt x="477146" y="146291"/>
                    <a:pt x="475610" y="150900"/>
                  </a:cubicBezTo>
                  <a:lnTo>
                    <a:pt x="472542" y="160105"/>
                  </a:lnTo>
                  <a:cubicBezTo>
                    <a:pt x="473565" y="174425"/>
                    <a:pt x="472322" y="189089"/>
                    <a:pt x="475610" y="203064"/>
                  </a:cubicBezTo>
                  <a:cubicBezTo>
                    <a:pt x="477955" y="213031"/>
                    <a:pt x="497746" y="216579"/>
                    <a:pt x="503227" y="218406"/>
                  </a:cubicBezTo>
                  <a:lnTo>
                    <a:pt x="512432" y="221475"/>
                  </a:lnTo>
                  <a:cubicBezTo>
                    <a:pt x="517546" y="220452"/>
                    <a:pt x="524086" y="222094"/>
                    <a:pt x="527774" y="218406"/>
                  </a:cubicBezTo>
                  <a:cubicBezTo>
                    <a:pt x="530061" y="216119"/>
                    <a:pt x="527191" y="211271"/>
                    <a:pt x="524706" y="209201"/>
                  </a:cubicBezTo>
                  <a:cubicBezTo>
                    <a:pt x="520474" y="205675"/>
                    <a:pt x="514589" y="204806"/>
                    <a:pt x="509363" y="203064"/>
                  </a:cubicBezTo>
                  <a:cubicBezTo>
                    <a:pt x="502299" y="200709"/>
                    <a:pt x="495016" y="199067"/>
                    <a:pt x="487884" y="196927"/>
                  </a:cubicBezTo>
                  <a:cubicBezTo>
                    <a:pt x="460658" y="188759"/>
                    <a:pt x="505181" y="200414"/>
                    <a:pt x="460268" y="190790"/>
                  </a:cubicBezTo>
                  <a:cubicBezTo>
                    <a:pt x="452021" y="189023"/>
                    <a:pt x="444070" y="185846"/>
                    <a:pt x="435720" y="184653"/>
                  </a:cubicBezTo>
                  <a:cubicBezTo>
                    <a:pt x="428560" y="183630"/>
                    <a:pt x="421375" y="182774"/>
                    <a:pt x="414241" y="181585"/>
                  </a:cubicBezTo>
                  <a:cubicBezTo>
                    <a:pt x="402567" y="179639"/>
                    <a:pt x="397649" y="178204"/>
                    <a:pt x="386625" y="175448"/>
                  </a:cubicBezTo>
                  <a:cubicBezTo>
                    <a:pt x="377420" y="176471"/>
                    <a:pt x="366951" y="173751"/>
                    <a:pt x="359009" y="178516"/>
                  </a:cubicBezTo>
                  <a:cubicBezTo>
                    <a:pt x="355087" y="180869"/>
                    <a:pt x="366722" y="185004"/>
                    <a:pt x="371283" y="184653"/>
                  </a:cubicBezTo>
                  <a:cubicBezTo>
                    <a:pt x="380958" y="183909"/>
                    <a:pt x="398899" y="175448"/>
                    <a:pt x="398899" y="175448"/>
                  </a:cubicBezTo>
                  <a:cubicBezTo>
                    <a:pt x="408621" y="165725"/>
                    <a:pt x="410956" y="164877"/>
                    <a:pt x="417310" y="150900"/>
                  </a:cubicBezTo>
                  <a:cubicBezTo>
                    <a:pt x="419987" y="145011"/>
                    <a:pt x="423447" y="132489"/>
                    <a:pt x="423447" y="132489"/>
                  </a:cubicBezTo>
                  <a:cubicBezTo>
                    <a:pt x="421401" y="125329"/>
                    <a:pt x="420926" y="117519"/>
                    <a:pt x="417310" y="111010"/>
                  </a:cubicBezTo>
                  <a:cubicBezTo>
                    <a:pt x="415519" y="107786"/>
                    <a:pt x="411403" y="106522"/>
                    <a:pt x="408104" y="104873"/>
                  </a:cubicBezTo>
                  <a:cubicBezTo>
                    <a:pt x="400377" y="101010"/>
                    <a:pt x="387891" y="100082"/>
                    <a:pt x="380488" y="98736"/>
                  </a:cubicBezTo>
                  <a:cubicBezTo>
                    <a:pt x="375357" y="97803"/>
                    <a:pt x="370260" y="96691"/>
                    <a:pt x="365146" y="95668"/>
                  </a:cubicBezTo>
                  <a:cubicBezTo>
                    <a:pt x="347758" y="97714"/>
                    <a:pt x="329851" y="97119"/>
                    <a:pt x="312982" y="101805"/>
                  </a:cubicBezTo>
                  <a:cubicBezTo>
                    <a:pt x="309866" y="102671"/>
                    <a:pt x="308891" y="107942"/>
                    <a:pt x="309914" y="111010"/>
                  </a:cubicBezTo>
                  <a:cubicBezTo>
                    <a:pt x="311286" y="115127"/>
                    <a:pt x="315785" y="117438"/>
                    <a:pt x="319119" y="120216"/>
                  </a:cubicBezTo>
                  <a:cubicBezTo>
                    <a:pt x="323604" y="123954"/>
                    <a:pt x="335602" y="130824"/>
                    <a:pt x="340598" y="132489"/>
                  </a:cubicBezTo>
                  <a:cubicBezTo>
                    <a:pt x="345546" y="134138"/>
                    <a:pt x="350827" y="134535"/>
                    <a:pt x="355941" y="135558"/>
                  </a:cubicBezTo>
                  <a:cubicBezTo>
                    <a:pt x="396795" y="130451"/>
                    <a:pt x="399270" y="142099"/>
                    <a:pt x="414241" y="117147"/>
                  </a:cubicBezTo>
                  <a:cubicBezTo>
                    <a:pt x="417771" y="111263"/>
                    <a:pt x="420378" y="104873"/>
                    <a:pt x="423447" y="98736"/>
                  </a:cubicBezTo>
                  <a:cubicBezTo>
                    <a:pt x="427263" y="72019"/>
                    <a:pt x="429167" y="69783"/>
                    <a:pt x="423447" y="37367"/>
                  </a:cubicBezTo>
                  <a:cubicBezTo>
                    <a:pt x="422652" y="32862"/>
                    <a:pt x="420322" y="28535"/>
                    <a:pt x="417310" y="25093"/>
                  </a:cubicBezTo>
                  <a:cubicBezTo>
                    <a:pt x="412997" y="20164"/>
                    <a:pt x="407207" y="16749"/>
                    <a:pt x="401967" y="12820"/>
                  </a:cubicBezTo>
                  <a:cubicBezTo>
                    <a:pt x="399017" y="10607"/>
                    <a:pt x="396260" y="7849"/>
                    <a:pt x="392762" y="6683"/>
                  </a:cubicBezTo>
                  <a:cubicBezTo>
                    <a:pt x="386860" y="4715"/>
                    <a:pt x="380488" y="4637"/>
                    <a:pt x="374351" y="3614"/>
                  </a:cubicBezTo>
                  <a:cubicBezTo>
                    <a:pt x="353895" y="4637"/>
                    <a:pt x="332939" y="2077"/>
                    <a:pt x="312982" y="6683"/>
                  </a:cubicBezTo>
                  <a:cubicBezTo>
                    <a:pt x="305198" y="8479"/>
                    <a:pt x="300461" y="16627"/>
                    <a:pt x="294572" y="22025"/>
                  </a:cubicBezTo>
                  <a:cubicBezTo>
                    <a:pt x="261536" y="52308"/>
                    <a:pt x="289591" y="30364"/>
                    <a:pt x="263887" y="49641"/>
                  </a:cubicBezTo>
                  <a:cubicBezTo>
                    <a:pt x="261935" y="54520"/>
                    <a:pt x="254682" y="70648"/>
                    <a:pt x="254682" y="77257"/>
                  </a:cubicBezTo>
                  <a:cubicBezTo>
                    <a:pt x="254682" y="84489"/>
                    <a:pt x="253738" y="92718"/>
                    <a:pt x="257750" y="98736"/>
                  </a:cubicBezTo>
                  <a:cubicBezTo>
                    <a:pt x="260805" y="103319"/>
                    <a:pt x="268166" y="102410"/>
                    <a:pt x="273092" y="104873"/>
                  </a:cubicBezTo>
                  <a:cubicBezTo>
                    <a:pt x="299146" y="117900"/>
                    <a:pt x="277547" y="111077"/>
                    <a:pt x="306845" y="123284"/>
                  </a:cubicBezTo>
                  <a:cubicBezTo>
                    <a:pt x="312816" y="125772"/>
                    <a:pt x="318953" y="127966"/>
                    <a:pt x="325256" y="129421"/>
                  </a:cubicBezTo>
                  <a:cubicBezTo>
                    <a:pt x="332303" y="131047"/>
                    <a:pt x="339601" y="131300"/>
                    <a:pt x="346735" y="132489"/>
                  </a:cubicBezTo>
                  <a:cubicBezTo>
                    <a:pt x="351880" y="133346"/>
                    <a:pt x="356964" y="134535"/>
                    <a:pt x="362078" y="135558"/>
                  </a:cubicBezTo>
                  <a:cubicBezTo>
                    <a:pt x="404253" y="133338"/>
                    <a:pt x="414280" y="147763"/>
                    <a:pt x="429584" y="120216"/>
                  </a:cubicBezTo>
                  <a:cubicBezTo>
                    <a:pt x="432259" y="115401"/>
                    <a:pt x="433675" y="109987"/>
                    <a:pt x="435720" y="104873"/>
                  </a:cubicBezTo>
                  <a:cubicBezTo>
                    <a:pt x="434697" y="90554"/>
                    <a:pt x="435766" y="75929"/>
                    <a:pt x="432652" y="61915"/>
                  </a:cubicBezTo>
                  <a:cubicBezTo>
                    <a:pt x="431543" y="56923"/>
                    <a:pt x="426419" y="53803"/>
                    <a:pt x="423447" y="49641"/>
                  </a:cubicBezTo>
                  <a:cubicBezTo>
                    <a:pt x="417840" y="41791"/>
                    <a:pt x="416461" y="37199"/>
                    <a:pt x="408104" y="31230"/>
                  </a:cubicBezTo>
                  <a:cubicBezTo>
                    <a:pt x="404382" y="28571"/>
                    <a:pt x="399922" y="27139"/>
                    <a:pt x="395831" y="25093"/>
                  </a:cubicBezTo>
                  <a:cubicBezTo>
                    <a:pt x="391740" y="27139"/>
                    <a:pt x="385163" y="26947"/>
                    <a:pt x="383557" y="31230"/>
                  </a:cubicBezTo>
                  <a:cubicBezTo>
                    <a:pt x="378478" y="44774"/>
                    <a:pt x="377420" y="74189"/>
                    <a:pt x="377420" y="74189"/>
                  </a:cubicBezTo>
                  <a:cubicBezTo>
                    <a:pt x="378443" y="92600"/>
                    <a:pt x="378819" y="111058"/>
                    <a:pt x="380488" y="129421"/>
                  </a:cubicBezTo>
                  <a:cubicBezTo>
                    <a:pt x="380870" y="133621"/>
                    <a:pt x="387774" y="141695"/>
                    <a:pt x="383557" y="141695"/>
                  </a:cubicBezTo>
                  <a:cubicBezTo>
                    <a:pt x="377771" y="141695"/>
                    <a:pt x="376341" y="132231"/>
                    <a:pt x="371283" y="129421"/>
                  </a:cubicBezTo>
                  <a:cubicBezTo>
                    <a:pt x="366724" y="126888"/>
                    <a:pt x="361055" y="127375"/>
                    <a:pt x="355941" y="126352"/>
                  </a:cubicBezTo>
                  <a:cubicBezTo>
                    <a:pt x="349804" y="123284"/>
                    <a:pt x="343978" y="119492"/>
                    <a:pt x="337530" y="117147"/>
                  </a:cubicBezTo>
                  <a:cubicBezTo>
                    <a:pt x="328936" y="114022"/>
                    <a:pt x="299258" y="111531"/>
                    <a:pt x="294572" y="111010"/>
                  </a:cubicBezTo>
                  <a:cubicBezTo>
                    <a:pt x="275138" y="112033"/>
                    <a:pt x="253470" y="104974"/>
                    <a:pt x="236271" y="114079"/>
                  </a:cubicBezTo>
                  <a:cubicBezTo>
                    <a:pt x="228817" y="118025"/>
                    <a:pt x="237607" y="131691"/>
                    <a:pt x="242408" y="138626"/>
                  </a:cubicBezTo>
                  <a:cubicBezTo>
                    <a:pt x="247416" y="145860"/>
                    <a:pt x="256248" y="149604"/>
                    <a:pt x="263887" y="153969"/>
                  </a:cubicBezTo>
                  <a:cubicBezTo>
                    <a:pt x="271067" y="158072"/>
                    <a:pt x="294790" y="167064"/>
                    <a:pt x="303777" y="169311"/>
                  </a:cubicBezTo>
                  <a:cubicBezTo>
                    <a:pt x="309813" y="170820"/>
                    <a:pt x="316051" y="171356"/>
                    <a:pt x="322188" y="172379"/>
                  </a:cubicBezTo>
                  <a:cubicBezTo>
                    <a:pt x="331393" y="170333"/>
                    <a:pt x="345053" y="174387"/>
                    <a:pt x="349804" y="166242"/>
                  </a:cubicBezTo>
                  <a:cubicBezTo>
                    <a:pt x="356654" y="154500"/>
                    <a:pt x="341222" y="127777"/>
                    <a:pt x="331393" y="120216"/>
                  </a:cubicBezTo>
                  <a:cubicBezTo>
                    <a:pt x="323046" y="113795"/>
                    <a:pt x="312854" y="110212"/>
                    <a:pt x="303777" y="104873"/>
                  </a:cubicBezTo>
                  <a:cubicBezTo>
                    <a:pt x="295460" y="99981"/>
                    <a:pt x="287960" y="93640"/>
                    <a:pt x="279229" y="89531"/>
                  </a:cubicBezTo>
                  <a:cubicBezTo>
                    <a:pt x="259192" y="80102"/>
                    <a:pt x="250455" y="80161"/>
                    <a:pt x="230134" y="77257"/>
                  </a:cubicBezTo>
                  <a:cubicBezTo>
                    <a:pt x="213769" y="79303"/>
                    <a:pt x="197178" y="79996"/>
                    <a:pt x="181039" y="83394"/>
                  </a:cubicBezTo>
                  <a:cubicBezTo>
                    <a:pt x="177430" y="84154"/>
                    <a:pt x="175132" y="87882"/>
                    <a:pt x="171833" y="89531"/>
                  </a:cubicBezTo>
                  <a:cubicBezTo>
                    <a:pt x="166907" y="91994"/>
                    <a:pt x="161605" y="93622"/>
                    <a:pt x="156491" y="95668"/>
                  </a:cubicBezTo>
                  <a:cubicBezTo>
                    <a:pt x="157349" y="101676"/>
                    <a:pt x="156940" y="120880"/>
                    <a:pt x="165696" y="126352"/>
                  </a:cubicBezTo>
                  <a:cubicBezTo>
                    <a:pt x="171182" y="129780"/>
                    <a:pt x="184107" y="132489"/>
                    <a:pt x="184107" y="132489"/>
                  </a:cubicBezTo>
                  <a:cubicBezTo>
                    <a:pt x="182061" y="126352"/>
                    <a:pt x="181068" y="119758"/>
                    <a:pt x="177970" y="114079"/>
                  </a:cubicBezTo>
                  <a:cubicBezTo>
                    <a:pt x="174834" y="108329"/>
                    <a:pt x="170047" y="103631"/>
                    <a:pt x="165696" y="98736"/>
                  </a:cubicBezTo>
                  <a:cubicBezTo>
                    <a:pt x="156765" y="88689"/>
                    <a:pt x="148915" y="82315"/>
                    <a:pt x="138080" y="74189"/>
                  </a:cubicBezTo>
                  <a:cubicBezTo>
                    <a:pt x="135130" y="71976"/>
                    <a:pt x="132328" y="69347"/>
                    <a:pt x="128875" y="68052"/>
                  </a:cubicBezTo>
                  <a:cubicBezTo>
                    <a:pt x="123992" y="66221"/>
                    <a:pt x="118647" y="66006"/>
                    <a:pt x="113533" y="64983"/>
                  </a:cubicBezTo>
                  <a:cubicBezTo>
                    <a:pt x="98191" y="66006"/>
                    <a:pt x="81044" y="60762"/>
                    <a:pt x="67506" y="68052"/>
                  </a:cubicBezTo>
                  <a:cubicBezTo>
                    <a:pt x="61810" y="71119"/>
                    <a:pt x="70214" y="80977"/>
                    <a:pt x="73643" y="86463"/>
                  </a:cubicBezTo>
                  <a:cubicBezTo>
                    <a:pt x="75597" y="89590"/>
                    <a:pt x="79646" y="90770"/>
                    <a:pt x="82848" y="92599"/>
                  </a:cubicBezTo>
                  <a:cubicBezTo>
                    <a:pt x="86820" y="94868"/>
                    <a:pt x="91150" y="96466"/>
                    <a:pt x="95122" y="98736"/>
                  </a:cubicBezTo>
                  <a:cubicBezTo>
                    <a:pt x="98324" y="100566"/>
                    <a:pt x="100829" y="103707"/>
                    <a:pt x="104327" y="104873"/>
                  </a:cubicBezTo>
                  <a:cubicBezTo>
                    <a:pt x="110229" y="106841"/>
                    <a:pt x="116601" y="106919"/>
                    <a:pt x="122738" y="107942"/>
                  </a:cubicBezTo>
                  <a:cubicBezTo>
                    <a:pt x="132966" y="106919"/>
                    <a:pt x="143763" y="108386"/>
                    <a:pt x="153423" y="104873"/>
                  </a:cubicBezTo>
                  <a:cubicBezTo>
                    <a:pt x="159423" y="102691"/>
                    <a:pt x="155605" y="88645"/>
                    <a:pt x="153423" y="86463"/>
                  </a:cubicBezTo>
                  <a:cubicBezTo>
                    <a:pt x="151136" y="84176"/>
                    <a:pt x="147286" y="84417"/>
                    <a:pt x="144217" y="83394"/>
                  </a:cubicBezTo>
                  <a:cubicBezTo>
                    <a:pt x="98879" y="89871"/>
                    <a:pt x="108990" y="78095"/>
                    <a:pt x="92053" y="101805"/>
                  </a:cubicBezTo>
                  <a:cubicBezTo>
                    <a:pt x="89909" y="104806"/>
                    <a:pt x="87962" y="107942"/>
                    <a:pt x="85916" y="111010"/>
                  </a:cubicBezTo>
                  <a:cubicBezTo>
                    <a:pt x="88985" y="114079"/>
                    <a:pt x="91511" y="117809"/>
                    <a:pt x="95122" y="120216"/>
                  </a:cubicBezTo>
                  <a:cubicBezTo>
                    <a:pt x="97813" y="122010"/>
                    <a:pt x="101217" y="122396"/>
                    <a:pt x="104327" y="123284"/>
                  </a:cubicBezTo>
                  <a:cubicBezTo>
                    <a:pt x="117141" y="126945"/>
                    <a:pt x="120550" y="127010"/>
                    <a:pt x="135012" y="129421"/>
                  </a:cubicBezTo>
                  <a:cubicBezTo>
                    <a:pt x="151204" y="128468"/>
                    <a:pt x="181078" y="135519"/>
                    <a:pt x="196381" y="120216"/>
                  </a:cubicBezTo>
                  <a:cubicBezTo>
                    <a:pt x="199997" y="116600"/>
                    <a:pt x="202518" y="112033"/>
                    <a:pt x="205586" y="107942"/>
                  </a:cubicBezTo>
                  <a:cubicBezTo>
                    <a:pt x="211473" y="84397"/>
                    <a:pt x="213426" y="81850"/>
                    <a:pt x="205586" y="46573"/>
                  </a:cubicBezTo>
                  <a:cubicBezTo>
                    <a:pt x="204786" y="42973"/>
                    <a:pt x="199214" y="42797"/>
                    <a:pt x="196381" y="40436"/>
                  </a:cubicBezTo>
                  <a:cubicBezTo>
                    <a:pt x="193047" y="37658"/>
                    <a:pt x="190244" y="34299"/>
                    <a:pt x="187176" y="31230"/>
                  </a:cubicBezTo>
                  <a:lnTo>
                    <a:pt x="211723" y="25093"/>
                  </a:lnTo>
                  <a:cubicBezTo>
                    <a:pt x="216805" y="23920"/>
                    <a:pt x="222005" y="23290"/>
                    <a:pt x="227065" y="22025"/>
                  </a:cubicBezTo>
                  <a:cubicBezTo>
                    <a:pt x="238573" y="19148"/>
                    <a:pt x="236259" y="18085"/>
                    <a:pt x="248545" y="12820"/>
                  </a:cubicBezTo>
                  <a:cubicBezTo>
                    <a:pt x="251518" y="11546"/>
                    <a:pt x="254682" y="10774"/>
                    <a:pt x="257750" y="9751"/>
                  </a:cubicBezTo>
                  <a:cubicBezTo>
                    <a:pt x="253659" y="6683"/>
                    <a:pt x="241221" y="-2291"/>
                    <a:pt x="245476" y="546"/>
                  </a:cubicBezTo>
                  <a:lnTo>
                    <a:pt x="254682" y="6683"/>
                  </a:lnTo>
                  <a:cubicBezTo>
                    <a:pt x="252636" y="10774"/>
                    <a:pt x="251779" y="15722"/>
                    <a:pt x="248545" y="18956"/>
                  </a:cubicBezTo>
                  <a:cubicBezTo>
                    <a:pt x="247076" y="20425"/>
                    <a:pt x="227174" y="25066"/>
                    <a:pt x="227065" y="25093"/>
                  </a:cubicBezTo>
                  <a:cubicBezTo>
                    <a:pt x="223997" y="27139"/>
                    <a:pt x="219026" y="27731"/>
                    <a:pt x="217860" y="31230"/>
                  </a:cubicBezTo>
                  <a:cubicBezTo>
                    <a:pt x="216527" y="35231"/>
                    <a:pt x="218229" y="40264"/>
                    <a:pt x="220929" y="43504"/>
                  </a:cubicBezTo>
                  <a:cubicBezTo>
                    <a:pt x="223847" y="47006"/>
                    <a:pt x="237524" y="51081"/>
                    <a:pt x="242408" y="52709"/>
                  </a:cubicBezTo>
                  <a:cubicBezTo>
                    <a:pt x="236271" y="53732"/>
                    <a:pt x="230219" y="55778"/>
                    <a:pt x="223997" y="55778"/>
                  </a:cubicBezTo>
                  <a:cubicBezTo>
                    <a:pt x="219017" y="55778"/>
                    <a:pt x="194910" y="46928"/>
                    <a:pt x="193312" y="46573"/>
                  </a:cubicBezTo>
                  <a:cubicBezTo>
                    <a:pt x="181165" y="43874"/>
                    <a:pt x="168562" y="43454"/>
                    <a:pt x="156491" y="40436"/>
                  </a:cubicBezTo>
                  <a:lnTo>
                    <a:pt x="144217" y="37367"/>
                  </a:lnTo>
                  <a:cubicBezTo>
                    <a:pt x="133989" y="38390"/>
                    <a:pt x="123285" y="37185"/>
                    <a:pt x="113533" y="40436"/>
                  </a:cubicBezTo>
                  <a:cubicBezTo>
                    <a:pt x="91723" y="47706"/>
                    <a:pt x="116070" y="52532"/>
                    <a:pt x="116601" y="52709"/>
                  </a:cubicBezTo>
                  <a:cubicBezTo>
                    <a:pt x="119669" y="50664"/>
                    <a:pt x="125200" y="50210"/>
                    <a:pt x="125806" y="46573"/>
                  </a:cubicBezTo>
                  <a:cubicBezTo>
                    <a:pt x="126897" y="40027"/>
                    <a:pt x="110488" y="23743"/>
                    <a:pt x="107396" y="22025"/>
                  </a:cubicBezTo>
                  <a:cubicBezTo>
                    <a:pt x="102837" y="19492"/>
                    <a:pt x="97049" y="20455"/>
                    <a:pt x="92053" y="18956"/>
                  </a:cubicBezTo>
                  <a:cubicBezTo>
                    <a:pt x="86777" y="17373"/>
                    <a:pt x="81987" y="14403"/>
                    <a:pt x="76711" y="12820"/>
                  </a:cubicBezTo>
                  <a:cubicBezTo>
                    <a:pt x="71716" y="11321"/>
                    <a:pt x="66429" y="11016"/>
                    <a:pt x="61369" y="9751"/>
                  </a:cubicBezTo>
                  <a:cubicBezTo>
                    <a:pt x="58231" y="8966"/>
                    <a:pt x="55232" y="7706"/>
                    <a:pt x="52163" y="6683"/>
                  </a:cubicBezTo>
                  <a:lnTo>
                    <a:pt x="33753" y="9751"/>
                  </a:lnTo>
                  <a:cubicBezTo>
                    <a:pt x="26180" y="36258"/>
                    <a:pt x="36652" y="48343"/>
                    <a:pt x="52163" y="61915"/>
                  </a:cubicBezTo>
                  <a:cubicBezTo>
                    <a:pt x="54017" y="63537"/>
                    <a:pt x="69824" y="75347"/>
                    <a:pt x="73643" y="77257"/>
                  </a:cubicBezTo>
                  <a:cubicBezTo>
                    <a:pt x="76536" y="78704"/>
                    <a:pt x="82848" y="83560"/>
                    <a:pt x="82848" y="80326"/>
                  </a:cubicBezTo>
                  <a:cubicBezTo>
                    <a:pt x="82848" y="76638"/>
                    <a:pt x="76845" y="76019"/>
                    <a:pt x="73643" y="74189"/>
                  </a:cubicBezTo>
                  <a:cubicBezTo>
                    <a:pt x="66815" y="70287"/>
                    <a:pt x="59812" y="66895"/>
                    <a:pt x="52163" y="64983"/>
                  </a:cubicBezTo>
                  <a:cubicBezTo>
                    <a:pt x="47103" y="63718"/>
                    <a:pt x="41935" y="62938"/>
                    <a:pt x="36821" y="61915"/>
                  </a:cubicBezTo>
                  <a:cubicBezTo>
                    <a:pt x="32730" y="62938"/>
                    <a:pt x="23213" y="60982"/>
                    <a:pt x="24547" y="64983"/>
                  </a:cubicBezTo>
                  <a:cubicBezTo>
                    <a:pt x="30004" y="81354"/>
                    <a:pt x="48889" y="81314"/>
                    <a:pt x="61369" y="83394"/>
                  </a:cubicBezTo>
                  <a:cubicBezTo>
                    <a:pt x="79185" y="89333"/>
                    <a:pt x="89783" y="95655"/>
                    <a:pt x="110464" y="86463"/>
                  </a:cubicBezTo>
                  <a:cubicBezTo>
                    <a:pt x="113420" y="85149"/>
                    <a:pt x="109683" y="79544"/>
                    <a:pt x="107396" y="77257"/>
                  </a:cubicBezTo>
                  <a:cubicBezTo>
                    <a:pt x="105109" y="74970"/>
                    <a:pt x="101328" y="74974"/>
                    <a:pt x="98190" y="74189"/>
                  </a:cubicBezTo>
                  <a:cubicBezTo>
                    <a:pt x="93130" y="72924"/>
                    <a:pt x="87939" y="72251"/>
                    <a:pt x="82848" y="71120"/>
                  </a:cubicBezTo>
                  <a:cubicBezTo>
                    <a:pt x="78731" y="70205"/>
                    <a:pt x="74665" y="69075"/>
                    <a:pt x="70574" y="68052"/>
                  </a:cubicBezTo>
                  <a:cubicBezTo>
                    <a:pt x="60346" y="69075"/>
                    <a:pt x="45338" y="62403"/>
                    <a:pt x="39890" y="71120"/>
                  </a:cubicBezTo>
                  <a:cubicBezTo>
                    <a:pt x="32050" y="83664"/>
                    <a:pt x="68551" y="99986"/>
                    <a:pt x="73643" y="101805"/>
                  </a:cubicBezTo>
                  <a:cubicBezTo>
                    <a:pt x="81586" y="104642"/>
                    <a:pt x="90041" y="105769"/>
                    <a:pt x="98190" y="107942"/>
                  </a:cubicBezTo>
                  <a:cubicBezTo>
                    <a:pt x="105385" y="109861"/>
                    <a:pt x="112552" y="111889"/>
                    <a:pt x="119669" y="114079"/>
                  </a:cubicBezTo>
                  <a:cubicBezTo>
                    <a:pt x="125852" y="115981"/>
                    <a:pt x="131804" y="118647"/>
                    <a:pt x="138080" y="120216"/>
                  </a:cubicBezTo>
                  <a:cubicBezTo>
                    <a:pt x="144116" y="121725"/>
                    <a:pt x="150342" y="122338"/>
                    <a:pt x="156491" y="123284"/>
                  </a:cubicBezTo>
                  <a:cubicBezTo>
                    <a:pt x="187422" y="128042"/>
                    <a:pt x="180203" y="126512"/>
                    <a:pt x="220929" y="129421"/>
                  </a:cubicBezTo>
                  <a:cubicBezTo>
                    <a:pt x="322830" y="149802"/>
                    <a:pt x="241183" y="135705"/>
                    <a:pt x="469474" y="132489"/>
                  </a:cubicBezTo>
                  <a:cubicBezTo>
                    <a:pt x="479702" y="129421"/>
                    <a:pt x="489831" y="126002"/>
                    <a:pt x="500158" y="123284"/>
                  </a:cubicBezTo>
                  <a:cubicBezTo>
                    <a:pt x="509277" y="120884"/>
                    <a:pt x="518761" y="119920"/>
                    <a:pt x="527774" y="117147"/>
                  </a:cubicBezTo>
                  <a:cubicBezTo>
                    <a:pt x="532146" y="115802"/>
                    <a:pt x="535667" y="112324"/>
                    <a:pt x="540048" y="111010"/>
                  </a:cubicBezTo>
                  <a:cubicBezTo>
                    <a:pt x="543911" y="109851"/>
                    <a:pt x="577505" y="105221"/>
                    <a:pt x="579938" y="104873"/>
                  </a:cubicBezTo>
                  <a:cubicBezTo>
                    <a:pt x="583006" y="103850"/>
                    <a:pt x="585909" y="101805"/>
                    <a:pt x="589143" y="101805"/>
                  </a:cubicBezTo>
                  <a:cubicBezTo>
                    <a:pt x="720874" y="101805"/>
                    <a:pt x="598950" y="103625"/>
                    <a:pt x="665855" y="107942"/>
                  </a:cubicBezTo>
                  <a:cubicBezTo>
                    <a:pt x="690373" y="109524"/>
                    <a:pt x="714950" y="109987"/>
                    <a:pt x="739498" y="111010"/>
                  </a:cubicBezTo>
                  <a:cubicBezTo>
                    <a:pt x="756886" y="109987"/>
                    <a:pt x="774763" y="112166"/>
                    <a:pt x="791661" y="107942"/>
                  </a:cubicBezTo>
                  <a:cubicBezTo>
                    <a:pt x="794799" y="107157"/>
                    <a:pt x="790880" y="101023"/>
                    <a:pt x="788593" y="98736"/>
                  </a:cubicBezTo>
                  <a:cubicBezTo>
                    <a:pt x="786306" y="96449"/>
                    <a:pt x="782456" y="96691"/>
                    <a:pt x="779388" y="95668"/>
                  </a:cubicBezTo>
                  <a:cubicBezTo>
                    <a:pt x="776319" y="93622"/>
                    <a:pt x="773635" y="90826"/>
                    <a:pt x="770182" y="89531"/>
                  </a:cubicBezTo>
                  <a:cubicBezTo>
                    <a:pt x="765299" y="87700"/>
                    <a:pt x="759900" y="87728"/>
                    <a:pt x="754840" y="86463"/>
                  </a:cubicBezTo>
                  <a:cubicBezTo>
                    <a:pt x="751702" y="85679"/>
                    <a:pt x="748792" y="84096"/>
                    <a:pt x="745635" y="83394"/>
                  </a:cubicBezTo>
                  <a:cubicBezTo>
                    <a:pt x="739562" y="82044"/>
                    <a:pt x="733361" y="81349"/>
                    <a:pt x="727224" y="80326"/>
                  </a:cubicBezTo>
                  <a:cubicBezTo>
                    <a:pt x="705150" y="72967"/>
                    <a:pt x="732716" y="80326"/>
                    <a:pt x="705745" y="80326"/>
                  </a:cubicBezTo>
                  <a:cubicBezTo>
                    <a:pt x="688327" y="80326"/>
                    <a:pt x="670969" y="78280"/>
                    <a:pt x="653581" y="77257"/>
                  </a:cubicBezTo>
                  <a:cubicBezTo>
                    <a:pt x="647444" y="75211"/>
                    <a:pt x="641574" y="72035"/>
                    <a:pt x="635170" y="71120"/>
                  </a:cubicBezTo>
                  <a:cubicBezTo>
                    <a:pt x="607532" y="67172"/>
                    <a:pt x="620825" y="69241"/>
                    <a:pt x="595280" y="64983"/>
                  </a:cubicBezTo>
                  <a:cubicBezTo>
                    <a:pt x="583006" y="66006"/>
                    <a:pt x="570231" y="64430"/>
                    <a:pt x="558459" y="68052"/>
                  </a:cubicBezTo>
                  <a:cubicBezTo>
                    <a:pt x="555368" y="69003"/>
                    <a:pt x="555882" y="74060"/>
                    <a:pt x="555390" y="77257"/>
                  </a:cubicBezTo>
                  <a:cubicBezTo>
                    <a:pt x="553827" y="87417"/>
                    <a:pt x="552322" y="107942"/>
                    <a:pt x="552322" y="10794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10271380" y="2614279"/>
              <a:ext cx="778232" cy="667015"/>
            </a:xfrm>
            <a:custGeom>
              <a:avLst/>
              <a:gdLst>
                <a:gd name="connsiteX0" fmla="*/ 61370 w 468037"/>
                <a:gd name="connsiteY0" fmla="*/ 27671 h 200539"/>
                <a:gd name="connsiteX1" fmla="*/ 39890 w 468037"/>
                <a:gd name="connsiteY1" fmla="*/ 12328 h 200539"/>
                <a:gd name="connsiteX2" fmla="*/ 21480 w 468037"/>
                <a:gd name="connsiteY2" fmla="*/ 9260 h 200539"/>
                <a:gd name="connsiteX3" fmla="*/ 12274 w 468037"/>
                <a:gd name="connsiteY3" fmla="*/ 6192 h 200539"/>
                <a:gd name="connsiteX4" fmla="*/ 0 w 468037"/>
                <a:gd name="connsiteY4" fmla="*/ 3123 h 200539"/>
                <a:gd name="connsiteX5" fmla="*/ 9206 w 468037"/>
                <a:gd name="connsiteY5" fmla="*/ 55 h 200539"/>
                <a:gd name="connsiteX6" fmla="*/ 21480 w 468037"/>
                <a:gd name="connsiteY6" fmla="*/ 6192 h 200539"/>
                <a:gd name="connsiteX7" fmla="*/ 33753 w 468037"/>
                <a:gd name="connsiteY7" fmla="*/ 9260 h 200539"/>
                <a:gd name="connsiteX8" fmla="*/ 33753 w 468037"/>
                <a:gd name="connsiteY8" fmla="*/ 21534 h 200539"/>
                <a:gd name="connsiteX9" fmla="*/ 30685 w 468037"/>
                <a:gd name="connsiteY9" fmla="*/ 30739 h 200539"/>
                <a:gd name="connsiteX10" fmla="*/ 52164 w 468037"/>
                <a:gd name="connsiteY10" fmla="*/ 46081 h 200539"/>
                <a:gd name="connsiteX11" fmla="*/ 64438 w 468037"/>
                <a:gd name="connsiteY11" fmla="*/ 55287 h 200539"/>
                <a:gd name="connsiteX12" fmla="*/ 79780 w 468037"/>
                <a:gd name="connsiteY12" fmla="*/ 64492 h 200539"/>
                <a:gd name="connsiteX13" fmla="*/ 98191 w 468037"/>
                <a:gd name="connsiteY13" fmla="*/ 70629 h 200539"/>
                <a:gd name="connsiteX14" fmla="*/ 107396 w 468037"/>
                <a:gd name="connsiteY14" fmla="*/ 73698 h 200539"/>
                <a:gd name="connsiteX15" fmla="*/ 135012 w 468037"/>
                <a:gd name="connsiteY15" fmla="*/ 61424 h 200539"/>
                <a:gd name="connsiteX16" fmla="*/ 125807 w 468037"/>
                <a:gd name="connsiteY16" fmla="*/ 55287 h 200539"/>
                <a:gd name="connsiteX17" fmla="*/ 116602 w 468037"/>
                <a:gd name="connsiteY17" fmla="*/ 52218 h 200539"/>
                <a:gd name="connsiteX18" fmla="*/ 104328 w 468037"/>
                <a:gd name="connsiteY18" fmla="*/ 46081 h 200539"/>
                <a:gd name="connsiteX19" fmla="*/ 79780 w 468037"/>
                <a:gd name="connsiteY19" fmla="*/ 36876 h 200539"/>
                <a:gd name="connsiteX20" fmla="*/ 88986 w 468037"/>
                <a:gd name="connsiteY20" fmla="*/ 30739 h 200539"/>
                <a:gd name="connsiteX21" fmla="*/ 85917 w 468037"/>
                <a:gd name="connsiteY21" fmla="*/ 21534 h 200539"/>
                <a:gd name="connsiteX22" fmla="*/ 128876 w 468037"/>
                <a:gd name="connsiteY22" fmla="*/ 24602 h 200539"/>
                <a:gd name="connsiteX23" fmla="*/ 150355 w 468037"/>
                <a:gd name="connsiteY23" fmla="*/ 33808 h 200539"/>
                <a:gd name="connsiteX24" fmla="*/ 159560 w 468037"/>
                <a:gd name="connsiteY24" fmla="*/ 36876 h 200539"/>
                <a:gd name="connsiteX25" fmla="*/ 187176 w 468037"/>
                <a:gd name="connsiteY25" fmla="*/ 43013 h 200539"/>
                <a:gd name="connsiteX26" fmla="*/ 227066 w 468037"/>
                <a:gd name="connsiteY26" fmla="*/ 58355 h 200539"/>
                <a:gd name="connsiteX27" fmla="*/ 254682 w 468037"/>
                <a:gd name="connsiteY27" fmla="*/ 64492 h 200539"/>
                <a:gd name="connsiteX28" fmla="*/ 266956 w 468037"/>
                <a:gd name="connsiteY28" fmla="*/ 70629 h 200539"/>
                <a:gd name="connsiteX29" fmla="*/ 276161 w 468037"/>
                <a:gd name="connsiteY29" fmla="*/ 76766 h 200539"/>
                <a:gd name="connsiteX30" fmla="*/ 260819 w 468037"/>
                <a:gd name="connsiteY30" fmla="*/ 67561 h 200539"/>
                <a:gd name="connsiteX31" fmla="*/ 233203 w 468037"/>
                <a:gd name="connsiteY31" fmla="*/ 61424 h 200539"/>
                <a:gd name="connsiteX32" fmla="*/ 208655 w 468037"/>
                <a:gd name="connsiteY32" fmla="*/ 55287 h 200539"/>
                <a:gd name="connsiteX33" fmla="*/ 187176 w 468037"/>
                <a:gd name="connsiteY33" fmla="*/ 52218 h 200539"/>
                <a:gd name="connsiteX34" fmla="*/ 168766 w 468037"/>
                <a:gd name="connsiteY34" fmla="*/ 49150 h 200539"/>
                <a:gd name="connsiteX35" fmla="*/ 156492 w 468037"/>
                <a:gd name="connsiteY35" fmla="*/ 55287 h 200539"/>
                <a:gd name="connsiteX36" fmla="*/ 165697 w 468037"/>
                <a:gd name="connsiteY36" fmla="*/ 61424 h 200539"/>
                <a:gd name="connsiteX37" fmla="*/ 177971 w 468037"/>
                <a:gd name="connsiteY37" fmla="*/ 67561 h 200539"/>
                <a:gd name="connsiteX38" fmla="*/ 190245 w 468037"/>
                <a:gd name="connsiteY38" fmla="*/ 76766 h 200539"/>
                <a:gd name="connsiteX39" fmla="*/ 184108 w 468037"/>
                <a:gd name="connsiteY39" fmla="*/ 76766 h 200539"/>
                <a:gd name="connsiteX40" fmla="*/ 162629 w 468037"/>
                <a:gd name="connsiteY40" fmla="*/ 67561 h 200539"/>
                <a:gd name="connsiteX41" fmla="*/ 153423 w 468037"/>
                <a:gd name="connsiteY41" fmla="*/ 64492 h 200539"/>
                <a:gd name="connsiteX42" fmla="*/ 177971 w 468037"/>
                <a:gd name="connsiteY42" fmla="*/ 70629 h 200539"/>
                <a:gd name="connsiteX43" fmla="*/ 205587 w 468037"/>
                <a:gd name="connsiteY43" fmla="*/ 89040 h 200539"/>
                <a:gd name="connsiteX44" fmla="*/ 223998 w 468037"/>
                <a:gd name="connsiteY44" fmla="*/ 101314 h 200539"/>
                <a:gd name="connsiteX45" fmla="*/ 214792 w 468037"/>
                <a:gd name="connsiteY45" fmla="*/ 107451 h 200539"/>
                <a:gd name="connsiteX46" fmla="*/ 202519 w 468037"/>
                <a:gd name="connsiteY46" fmla="*/ 98245 h 200539"/>
                <a:gd name="connsiteX47" fmla="*/ 193313 w 468037"/>
                <a:gd name="connsiteY47" fmla="*/ 95177 h 200539"/>
                <a:gd name="connsiteX48" fmla="*/ 205587 w 468037"/>
                <a:gd name="connsiteY48" fmla="*/ 98245 h 200539"/>
                <a:gd name="connsiteX49" fmla="*/ 214792 w 468037"/>
                <a:gd name="connsiteY49" fmla="*/ 101314 h 200539"/>
                <a:gd name="connsiteX50" fmla="*/ 205587 w 468037"/>
                <a:gd name="connsiteY50" fmla="*/ 107451 h 200539"/>
                <a:gd name="connsiteX51" fmla="*/ 214792 w 468037"/>
                <a:gd name="connsiteY51" fmla="*/ 110519 h 200539"/>
                <a:gd name="connsiteX52" fmla="*/ 205587 w 468037"/>
                <a:gd name="connsiteY52" fmla="*/ 116656 h 200539"/>
                <a:gd name="connsiteX53" fmla="*/ 214792 w 468037"/>
                <a:gd name="connsiteY53" fmla="*/ 125861 h 200539"/>
                <a:gd name="connsiteX54" fmla="*/ 233203 w 468037"/>
                <a:gd name="connsiteY54" fmla="*/ 131998 h 200539"/>
                <a:gd name="connsiteX55" fmla="*/ 223998 w 468037"/>
                <a:gd name="connsiteY55" fmla="*/ 113587 h 200539"/>
                <a:gd name="connsiteX56" fmla="*/ 211724 w 468037"/>
                <a:gd name="connsiteY56" fmla="*/ 95177 h 200539"/>
                <a:gd name="connsiteX57" fmla="*/ 223998 w 468037"/>
                <a:gd name="connsiteY57" fmla="*/ 92108 h 200539"/>
                <a:gd name="connsiteX58" fmla="*/ 245477 w 468037"/>
                <a:gd name="connsiteY58" fmla="*/ 95177 h 200539"/>
                <a:gd name="connsiteX59" fmla="*/ 282298 w 468037"/>
                <a:gd name="connsiteY59" fmla="*/ 104382 h 200539"/>
                <a:gd name="connsiteX60" fmla="*/ 291504 w 468037"/>
                <a:gd name="connsiteY60" fmla="*/ 110519 h 200539"/>
                <a:gd name="connsiteX61" fmla="*/ 257751 w 468037"/>
                <a:gd name="connsiteY61" fmla="*/ 101314 h 200539"/>
                <a:gd name="connsiteX62" fmla="*/ 208655 w 468037"/>
                <a:gd name="connsiteY62" fmla="*/ 73698 h 200539"/>
                <a:gd name="connsiteX63" fmla="*/ 193313 w 468037"/>
                <a:gd name="connsiteY63" fmla="*/ 64492 h 200539"/>
                <a:gd name="connsiteX64" fmla="*/ 184108 w 468037"/>
                <a:gd name="connsiteY64" fmla="*/ 58355 h 200539"/>
                <a:gd name="connsiteX65" fmla="*/ 196382 w 468037"/>
                <a:gd name="connsiteY65" fmla="*/ 55287 h 200539"/>
                <a:gd name="connsiteX66" fmla="*/ 263888 w 468037"/>
                <a:gd name="connsiteY66" fmla="*/ 67561 h 200539"/>
                <a:gd name="connsiteX67" fmla="*/ 273093 w 468037"/>
                <a:gd name="connsiteY67" fmla="*/ 73698 h 200539"/>
                <a:gd name="connsiteX68" fmla="*/ 257751 w 468037"/>
                <a:gd name="connsiteY68" fmla="*/ 67561 h 200539"/>
                <a:gd name="connsiteX69" fmla="*/ 230135 w 468037"/>
                <a:gd name="connsiteY69" fmla="*/ 49150 h 200539"/>
                <a:gd name="connsiteX70" fmla="*/ 217861 w 468037"/>
                <a:gd name="connsiteY70" fmla="*/ 43013 h 200539"/>
                <a:gd name="connsiteX71" fmla="*/ 208655 w 468037"/>
                <a:gd name="connsiteY71" fmla="*/ 36876 h 200539"/>
                <a:gd name="connsiteX72" fmla="*/ 236272 w 468037"/>
                <a:gd name="connsiteY72" fmla="*/ 43013 h 200539"/>
                <a:gd name="connsiteX73" fmla="*/ 273093 w 468037"/>
                <a:gd name="connsiteY73" fmla="*/ 58355 h 200539"/>
                <a:gd name="connsiteX74" fmla="*/ 282298 w 468037"/>
                <a:gd name="connsiteY74" fmla="*/ 61424 h 200539"/>
                <a:gd name="connsiteX75" fmla="*/ 300709 w 468037"/>
                <a:gd name="connsiteY75" fmla="*/ 73698 h 200539"/>
                <a:gd name="connsiteX76" fmla="*/ 291504 w 468037"/>
                <a:gd name="connsiteY76" fmla="*/ 70629 h 200539"/>
                <a:gd name="connsiteX77" fmla="*/ 322188 w 468037"/>
                <a:gd name="connsiteY77" fmla="*/ 73698 h 200539"/>
                <a:gd name="connsiteX78" fmla="*/ 349804 w 468037"/>
                <a:gd name="connsiteY78" fmla="*/ 85971 h 200539"/>
                <a:gd name="connsiteX79" fmla="*/ 368215 w 468037"/>
                <a:gd name="connsiteY79" fmla="*/ 92108 h 200539"/>
                <a:gd name="connsiteX80" fmla="*/ 377421 w 468037"/>
                <a:gd name="connsiteY80" fmla="*/ 98245 h 200539"/>
                <a:gd name="connsiteX81" fmla="*/ 395831 w 468037"/>
                <a:gd name="connsiteY81" fmla="*/ 104382 h 200539"/>
                <a:gd name="connsiteX82" fmla="*/ 401968 w 468037"/>
                <a:gd name="connsiteY82" fmla="*/ 113587 h 200539"/>
                <a:gd name="connsiteX83" fmla="*/ 337531 w 468037"/>
                <a:gd name="connsiteY83" fmla="*/ 92108 h 200539"/>
                <a:gd name="connsiteX84" fmla="*/ 319120 w 468037"/>
                <a:gd name="connsiteY84" fmla="*/ 85971 h 200539"/>
                <a:gd name="connsiteX85" fmla="*/ 300709 w 468037"/>
                <a:gd name="connsiteY85" fmla="*/ 76766 h 200539"/>
                <a:gd name="connsiteX86" fmla="*/ 325257 w 468037"/>
                <a:gd name="connsiteY86" fmla="*/ 92108 h 200539"/>
                <a:gd name="connsiteX87" fmla="*/ 337531 w 468037"/>
                <a:gd name="connsiteY87" fmla="*/ 95177 h 200539"/>
                <a:gd name="connsiteX88" fmla="*/ 359010 w 468037"/>
                <a:gd name="connsiteY88" fmla="*/ 107451 h 200539"/>
                <a:gd name="connsiteX89" fmla="*/ 337531 w 468037"/>
                <a:gd name="connsiteY89" fmla="*/ 113587 h 200539"/>
                <a:gd name="connsiteX90" fmla="*/ 319120 w 468037"/>
                <a:gd name="connsiteY90" fmla="*/ 116656 h 200539"/>
                <a:gd name="connsiteX91" fmla="*/ 328325 w 468037"/>
                <a:gd name="connsiteY91" fmla="*/ 128930 h 200539"/>
                <a:gd name="connsiteX92" fmla="*/ 340599 w 468037"/>
                <a:gd name="connsiteY92" fmla="*/ 131998 h 200539"/>
                <a:gd name="connsiteX93" fmla="*/ 359010 w 468037"/>
                <a:gd name="connsiteY93" fmla="*/ 138135 h 200539"/>
                <a:gd name="connsiteX94" fmla="*/ 368215 w 468037"/>
                <a:gd name="connsiteY94" fmla="*/ 141204 h 200539"/>
                <a:gd name="connsiteX95" fmla="*/ 423447 w 468037"/>
                <a:gd name="connsiteY95" fmla="*/ 141204 h 200539"/>
                <a:gd name="connsiteX96" fmla="*/ 435721 w 468037"/>
                <a:gd name="connsiteY96" fmla="*/ 147340 h 200539"/>
                <a:gd name="connsiteX97" fmla="*/ 441858 w 468037"/>
                <a:gd name="connsiteY97" fmla="*/ 150409 h 200539"/>
                <a:gd name="connsiteX98" fmla="*/ 432653 w 468037"/>
                <a:gd name="connsiteY98" fmla="*/ 147340 h 200539"/>
                <a:gd name="connsiteX99" fmla="*/ 435721 w 468037"/>
                <a:gd name="connsiteY99" fmla="*/ 138135 h 200539"/>
                <a:gd name="connsiteX100" fmla="*/ 444927 w 468037"/>
                <a:gd name="connsiteY100" fmla="*/ 135067 h 200539"/>
                <a:gd name="connsiteX101" fmla="*/ 414242 w 468037"/>
                <a:gd name="connsiteY101" fmla="*/ 128930 h 200539"/>
                <a:gd name="connsiteX102" fmla="*/ 392763 w 468037"/>
                <a:gd name="connsiteY102" fmla="*/ 122793 h 200539"/>
                <a:gd name="connsiteX103" fmla="*/ 380489 w 468037"/>
                <a:gd name="connsiteY103" fmla="*/ 119724 h 200539"/>
                <a:gd name="connsiteX104" fmla="*/ 362078 w 468037"/>
                <a:gd name="connsiteY104" fmla="*/ 116656 h 200539"/>
                <a:gd name="connsiteX105" fmla="*/ 389694 w 468037"/>
                <a:gd name="connsiteY105" fmla="*/ 122793 h 200539"/>
                <a:gd name="connsiteX106" fmla="*/ 401968 w 468037"/>
                <a:gd name="connsiteY106" fmla="*/ 125861 h 200539"/>
                <a:gd name="connsiteX107" fmla="*/ 411174 w 468037"/>
                <a:gd name="connsiteY107" fmla="*/ 131998 h 200539"/>
                <a:gd name="connsiteX108" fmla="*/ 380489 w 468037"/>
                <a:gd name="connsiteY108" fmla="*/ 138135 h 200539"/>
                <a:gd name="connsiteX109" fmla="*/ 319120 w 468037"/>
                <a:gd name="connsiteY109" fmla="*/ 144272 h 200539"/>
                <a:gd name="connsiteX110" fmla="*/ 303778 w 468037"/>
                <a:gd name="connsiteY110" fmla="*/ 147340 h 200539"/>
                <a:gd name="connsiteX111" fmla="*/ 285367 w 468037"/>
                <a:gd name="connsiteY111" fmla="*/ 153477 h 200539"/>
                <a:gd name="connsiteX112" fmla="*/ 233203 w 468037"/>
                <a:gd name="connsiteY112" fmla="*/ 159614 h 200539"/>
                <a:gd name="connsiteX113" fmla="*/ 217861 w 468037"/>
                <a:gd name="connsiteY113" fmla="*/ 162683 h 200539"/>
                <a:gd name="connsiteX114" fmla="*/ 236272 w 468037"/>
                <a:gd name="connsiteY114" fmla="*/ 174957 h 200539"/>
                <a:gd name="connsiteX115" fmla="*/ 266956 w 468037"/>
                <a:gd name="connsiteY115" fmla="*/ 193367 h 200539"/>
                <a:gd name="connsiteX116" fmla="*/ 276161 w 468037"/>
                <a:gd name="connsiteY116" fmla="*/ 199504 h 200539"/>
                <a:gd name="connsiteX117" fmla="*/ 266956 w 468037"/>
                <a:gd name="connsiteY117" fmla="*/ 196436 h 200539"/>
                <a:gd name="connsiteX118" fmla="*/ 260819 w 468037"/>
                <a:gd name="connsiteY118" fmla="*/ 187230 h 200539"/>
                <a:gd name="connsiteX119" fmla="*/ 242408 w 468037"/>
                <a:gd name="connsiteY119" fmla="*/ 168820 h 200539"/>
                <a:gd name="connsiteX120" fmla="*/ 242408 w 468037"/>
                <a:gd name="connsiteY120" fmla="*/ 138135 h 200539"/>
                <a:gd name="connsiteX121" fmla="*/ 266956 w 468037"/>
                <a:gd name="connsiteY121" fmla="*/ 141204 h 200539"/>
                <a:gd name="connsiteX122" fmla="*/ 285367 w 468037"/>
                <a:gd name="connsiteY122" fmla="*/ 147340 h 200539"/>
                <a:gd name="connsiteX123" fmla="*/ 312983 w 468037"/>
                <a:gd name="connsiteY123" fmla="*/ 162683 h 200539"/>
                <a:gd name="connsiteX124" fmla="*/ 331394 w 468037"/>
                <a:gd name="connsiteY124" fmla="*/ 168820 h 200539"/>
                <a:gd name="connsiteX125" fmla="*/ 322188 w 468037"/>
                <a:gd name="connsiteY125" fmla="*/ 171888 h 200539"/>
                <a:gd name="connsiteX126" fmla="*/ 312983 w 468037"/>
                <a:gd name="connsiteY126" fmla="*/ 168820 h 200539"/>
                <a:gd name="connsiteX127" fmla="*/ 300709 w 468037"/>
                <a:gd name="connsiteY127" fmla="*/ 165751 h 200539"/>
                <a:gd name="connsiteX128" fmla="*/ 270025 w 468037"/>
                <a:gd name="connsiteY128" fmla="*/ 150409 h 200539"/>
                <a:gd name="connsiteX129" fmla="*/ 242408 w 468037"/>
                <a:gd name="connsiteY129" fmla="*/ 138135 h 200539"/>
                <a:gd name="connsiteX130" fmla="*/ 233203 w 468037"/>
                <a:gd name="connsiteY130" fmla="*/ 135067 h 200539"/>
                <a:gd name="connsiteX131" fmla="*/ 223998 w 468037"/>
                <a:gd name="connsiteY131" fmla="*/ 131998 h 200539"/>
                <a:gd name="connsiteX132" fmla="*/ 233203 w 468037"/>
                <a:gd name="connsiteY132" fmla="*/ 125861 h 200539"/>
                <a:gd name="connsiteX133" fmla="*/ 223998 w 468037"/>
                <a:gd name="connsiteY133" fmla="*/ 119724 h 200539"/>
                <a:gd name="connsiteX134" fmla="*/ 285367 w 468037"/>
                <a:gd name="connsiteY134" fmla="*/ 138135 h 200539"/>
                <a:gd name="connsiteX135" fmla="*/ 297641 w 468037"/>
                <a:gd name="connsiteY135" fmla="*/ 147340 h 200539"/>
                <a:gd name="connsiteX136" fmla="*/ 340599 w 468037"/>
                <a:gd name="connsiteY136" fmla="*/ 153477 h 200539"/>
                <a:gd name="connsiteX137" fmla="*/ 466406 w 468037"/>
                <a:gd name="connsiteY137" fmla="*/ 150409 h 200539"/>
                <a:gd name="connsiteX138" fmla="*/ 463337 w 468037"/>
                <a:gd name="connsiteY138" fmla="*/ 138135 h 200539"/>
                <a:gd name="connsiteX139" fmla="*/ 454132 w 468037"/>
                <a:gd name="connsiteY139" fmla="*/ 131998 h 200539"/>
                <a:gd name="connsiteX140" fmla="*/ 447995 w 468037"/>
                <a:gd name="connsiteY140" fmla="*/ 122793 h 200539"/>
                <a:gd name="connsiteX141" fmla="*/ 457200 w 468037"/>
                <a:gd name="connsiteY141" fmla="*/ 125861 h 200539"/>
                <a:gd name="connsiteX142" fmla="*/ 441858 w 468037"/>
                <a:gd name="connsiteY142" fmla="*/ 119724 h 2005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</a:cxnLst>
              <a:rect l="l" t="t" r="r" b="b"/>
              <a:pathLst>
                <a:path w="468037" h="200539">
                  <a:moveTo>
                    <a:pt x="61370" y="27671"/>
                  </a:moveTo>
                  <a:cubicBezTo>
                    <a:pt x="54210" y="22557"/>
                    <a:pt x="47879" y="16015"/>
                    <a:pt x="39890" y="12328"/>
                  </a:cubicBezTo>
                  <a:cubicBezTo>
                    <a:pt x="34241" y="9721"/>
                    <a:pt x="27553" y="10609"/>
                    <a:pt x="21480" y="9260"/>
                  </a:cubicBezTo>
                  <a:cubicBezTo>
                    <a:pt x="18322" y="8558"/>
                    <a:pt x="15384" y="7081"/>
                    <a:pt x="12274" y="6192"/>
                  </a:cubicBezTo>
                  <a:cubicBezTo>
                    <a:pt x="8219" y="5033"/>
                    <a:pt x="4091" y="4146"/>
                    <a:pt x="0" y="3123"/>
                  </a:cubicBezTo>
                  <a:cubicBezTo>
                    <a:pt x="3069" y="2100"/>
                    <a:pt x="6004" y="-403"/>
                    <a:pt x="9206" y="55"/>
                  </a:cubicBezTo>
                  <a:cubicBezTo>
                    <a:pt x="13734" y="702"/>
                    <a:pt x="17197" y="4586"/>
                    <a:pt x="21480" y="6192"/>
                  </a:cubicBezTo>
                  <a:cubicBezTo>
                    <a:pt x="25428" y="7673"/>
                    <a:pt x="29662" y="8237"/>
                    <a:pt x="33753" y="9260"/>
                  </a:cubicBezTo>
                  <a:cubicBezTo>
                    <a:pt x="49764" y="19933"/>
                    <a:pt x="42292" y="10861"/>
                    <a:pt x="33753" y="21534"/>
                  </a:cubicBezTo>
                  <a:cubicBezTo>
                    <a:pt x="31733" y="24060"/>
                    <a:pt x="31708" y="27671"/>
                    <a:pt x="30685" y="30739"/>
                  </a:cubicBezTo>
                  <a:cubicBezTo>
                    <a:pt x="48691" y="54748"/>
                    <a:pt x="29758" y="34878"/>
                    <a:pt x="52164" y="46081"/>
                  </a:cubicBezTo>
                  <a:cubicBezTo>
                    <a:pt x="56738" y="48368"/>
                    <a:pt x="60183" y="52450"/>
                    <a:pt x="64438" y="55287"/>
                  </a:cubicBezTo>
                  <a:cubicBezTo>
                    <a:pt x="69400" y="58595"/>
                    <a:pt x="74351" y="62024"/>
                    <a:pt x="79780" y="64492"/>
                  </a:cubicBezTo>
                  <a:cubicBezTo>
                    <a:pt x="85669" y="67169"/>
                    <a:pt x="92054" y="68583"/>
                    <a:pt x="98191" y="70629"/>
                  </a:cubicBezTo>
                  <a:lnTo>
                    <a:pt x="107396" y="73698"/>
                  </a:lnTo>
                  <a:cubicBezTo>
                    <a:pt x="115228" y="50204"/>
                    <a:pt x="101761" y="81374"/>
                    <a:pt x="135012" y="61424"/>
                  </a:cubicBezTo>
                  <a:cubicBezTo>
                    <a:pt x="138174" y="59527"/>
                    <a:pt x="129105" y="56936"/>
                    <a:pt x="125807" y="55287"/>
                  </a:cubicBezTo>
                  <a:cubicBezTo>
                    <a:pt x="122914" y="53840"/>
                    <a:pt x="119575" y="53492"/>
                    <a:pt x="116602" y="52218"/>
                  </a:cubicBezTo>
                  <a:cubicBezTo>
                    <a:pt x="112398" y="50416"/>
                    <a:pt x="108508" y="47939"/>
                    <a:pt x="104328" y="46081"/>
                  </a:cubicBezTo>
                  <a:cubicBezTo>
                    <a:pt x="93329" y="41193"/>
                    <a:pt x="89897" y="40249"/>
                    <a:pt x="79780" y="36876"/>
                  </a:cubicBezTo>
                  <a:cubicBezTo>
                    <a:pt x="82849" y="34830"/>
                    <a:pt x="87616" y="34163"/>
                    <a:pt x="88986" y="30739"/>
                  </a:cubicBezTo>
                  <a:cubicBezTo>
                    <a:pt x="90187" y="27736"/>
                    <a:pt x="82720" y="22026"/>
                    <a:pt x="85917" y="21534"/>
                  </a:cubicBezTo>
                  <a:cubicBezTo>
                    <a:pt x="100106" y="19351"/>
                    <a:pt x="114556" y="23579"/>
                    <a:pt x="128876" y="24602"/>
                  </a:cubicBezTo>
                  <a:cubicBezTo>
                    <a:pt x="150472" y="31802"/>
                    <a:pt x="123801" y="22428"/>
                    <a:pt x="150355" y="33808"/>
                  </a:cubicBezTo>
                  <a:cubicBezTo>
                    <a:pt x="153328" y="35082"/>
                    <a:pt x="156450" y="35987"/>
                    <a:pt x="159560" y="36876"/>
                  </a:cubicBezTo>
                  <a:cubicBezTo>
                    <a:pt x="169681" y="39768"/>
                    <a:pt x="176618" y="40902"/>
                    <a:pt x="187176" y="43013"/>
                  </a:cubicBezTo>
                  <a:cubicBezTo>
                    <a:pt x="201808" y="49284"/>
                    <a:pt x="211890" y="54308"/>
                    <a:pt x="227066" y="58355"/>
                  </a:cubicBezTo>
                  <a:cubicBezTo>
                    <a:pt x="236177" y="60785"/>
                    <a:pt x="245477" y="62446"/>
                    <a:pt x="254682" y="64492"/>
                  </a:cubicBezTo>
                  <a:cubicBezTo>
                    <a:pt x="258773" y="66538"/>
                    <a:pt x="262984" y="68359"/>
                    <a:pt x="266956" y="70629"/>
                  </a:cubicBezTo>
                  <a:cubicBezTo>
                    <a:pt x="270158" y="72459"/>
                    <a:pt x="279460" y="78415"/>
                    <a:pt x="276161" y="76766"/>
                  </a:cubicBezTo>
                  <a:cubicBezTo>
                    <a:pt x="270827" y="74099"/>
                    <a:pt x="266435" y="69567"/>
                    <a:pt x="260819" y="67561"/>
                  </a:cubicBezTo>
                  <a:cubicBezTo>
                    <a:pt x="251938" y="64389"/>
                    <a:pt x="242382" y="63584"/>
                    <a:pt x="233203" y="61424"/>
                  </a:cubicBezTo>
                  <a:cubicBezTo>
                    <a:pt x="224993" y="59492"/>
                    <a:pt x="216926" y="56941"/>
                    <a:pt x="208655" y="55287"/>
                  </a:cubicBezTo>
                  <a:cubicBezTo>
                    <a:pt x="201563" y="53869"/>
                    <a:pt x="194324" y="53318"/>
                    <a:pt x="187176" y="52218"/>
                  </a:cubicBezTo>
                  <a:cubicBezTo>
                    <a:pt x="181027" y="51272"/>
                    <a:pt x="174903" y="50173"/>
                    <a:pt x="168766" y="49150"/>
                  </a:cubicBezTo>
                  <a:cubicBezTo>
                    <a:pt x="127246" y="54339"/>
                    <a:pt x="142758" y="49400"/>
                    <a:pt x="156492" y="55287"/>
                  </a:cubicBezTo>
                  <a:cubicBezTo>
                    <a:pt x="159882" y="56740"/>
                    <a:pt x="162495" y="59594"/>
                    <a:pt x="165697" y="61424"/>
                  </a:cubicBezTo>
                  <a:cubicBezTo>
                    <a:pt x="169669" y="63694"/>
                    <a:pt x="174092" y="65137"/>
                    <a:pt x="177971" y="67561"/>
                  </a:cubicBezTo>
                  <a:cubicBezTo>
                    <a:pt x="182308" y="70271"/>
                    <a:pt x="185805" y="74229"/>
                    <a:pt x="190245" y="76766"/>
                  </a:cubicBezTo>
                  <a:cubicBezTo>
                    <a:pt x="195325" y="79669"/>
                    <a:pt x="217251" y="83394"/>
                    <a:pt x="184108" y="76766"/>
                  </a:cubicBezTo>
                  <a:cubicBezTo>
                    <a:pt x="170092" y="67423"/>
                    <a:pt x="179967" y="72515"/>
                    <a:pt x="162629" y="67561"/>
                  </a:cubicBezTo>
                  <a:cubicBezTo>
                    <a:pt x="159519" y="66672"/>
                    <a:pt x="150188" y="64492"/>
                    <a:pt x="153423" y="64492"/>
                  </a:cubicBezTo>
                  <a:cubicBezTo>
                    <a:pt x="160826" y="64492"/>
                    <a:pt x="170708" y="68208"/>
                    <a:pt x="177971" y="70629"/>
                  </a:cubicBezTo>
                  <a:cubicBezTo>
                    <a:pt x="209863" y="96144"/>
                    <a:pt x="178391" y="72722"/>
                    <a:pt x="205587" y="89040"/>
                  </a:cubicBezTo>
                  <a:cubicBezTo>
                    <a:pt x="211912" y="92835"/>
                    <a:pt x="223998" y="101314"/>
                    <a:pt x="223998" y="101314"/>
                  </a:cubicBezTo>
                  <a:cubicBezTo>
                    <a:pt x="220929" y="103360"/>
                    <a:pt x="218443" y="107973"/>
                    <a:pt x="214792" y="107451"/>
                  </a:cubicBezTo>
                  <a:cubicBezTo>
                    <a:pt x="209729" y="106728"/>
                    <a:pt x="206959" y="100782"/>
                    <a:pt x="202519" y="98245"/>
                  </a:cubicBezTo>
                  <a:cubicBezTo>
                    <a:pt x="199711" y="96640"/>
                    <a:pt x="190078" y="95177"/>
                    <a:pt x="193313" y="95177"/>
                  </a:cubicBezTo>
                  <a:cubicBezTo>
                    <a:pt x="197530" y="95177"/>
                    <a:pt x="201532" y="97086"/>
                    <a:pt x="205587" y="98245"/>
                  </a:cubicBezTo>
                  <a:cubicBezTo>
                    <a:pt x="208697" y="99134"/>
                    <a:pt x="211724" y="100291"/>
                    <a:pt x="214792" y="101314"/>
                  </a:cubicBezTo>
                  <a:cubicBezTo>
                    <a:pt x="211724" y="103360"/>
                    <a:pt x="205587" y="103763"/>
                    <a:pt x="205587" y="107451"/>
                  </a:cubicBezTo>
                  <a:cubicBezTo>
                    <a:pt x="205587" y="110685"/>
                    <a:pt x="214792" y="107285"/>
                    <a:pt x="214792" y="110519"/>
                  </a:cubicBezTo>
                  <a:cubicBezTo>
                    <a:pt x="214792" y="114207"/>
                    <a:pt x="208655" y="114610"/>
                    <a:pt x="205587" y="116656"/>
                  </a:cubicBezTo>
                  <a:cubicBezTo>
                    <a:pt x="208655" y="119724"/>
                    <a:pt x="210999" y="123754"/>
                    <a:pt x="214792" y="125861"/>
                  </a:cubicBezTo>
                  <a:cubicBezTo>
                    <a:pt x="220447" y="129003"/>
                    <a:pt x="233203" y="131998"/>
                    <a:pt x="233203" y="131998"/>
                  </a:cubicBezTo>
                  <a:cubicBezTo>
                    <a:pt x="230135" y="125861"/>
                    <a:pt x="227804" y="119296"/>
                    <a:pt x="223998" y="113587"/>
                  </a:cubicBezTo>
                  <a:cubicBezTo>
                    <a:pt x="208674" y="90602"/>
                    <a:pt x="219019" y="117065"/>
                    <a:pt x="211724" y="95177"/>
                  </a:cubicBezTo>
                  <a:cubicBezTo>
                    <a:pt x="215815" y="94154"/>
                    <a:pt x="219781" y="92108"/>
                    <a:pt x="223998" y="92108"/>
                  </a:cubicBezTo>
                  <a:cubicBezTo>
                    <a:pt x="231230" y="92108"/>
                    <a:pt x="238369" y="93844"/>
                    <a:pt x="245477" y="95177"/>
                  </a:cubicBezTo>
                  <a:cubicBezTo>
                    <a:pt x="268923" y="99573"/>
                    <a:pt x="266660" y="99170"/>
                    <a:pt x="282298" y="104382"/>
                  </a:cubicBezTo>
                  <a:cubicBezTo>
                    <a:pt x="285367" y="106428"/>
                    <a:pt x="295164" y="110976"/>
                    <a:pt x="291504" y="110519"/>
                  </a:cubicBezTo>
                  <a:cubicBezTo>
                    <a:pt x="279932" y="109073"/>
                    <a:pt x="257751" y="101314"/>
                    <a:pt x="257751" y="101314"/>
                  </a:cubicBezTo>
                  <a:lnTo>
                    <a:pt x="208655" y="73698"/>
                  </a:lnTo>
                  <a:cubicBezTo>
                    <a:pt x="203477" y="70739"/>
                    <a:pt x="198275" y="67800"/>
                    <a:pt x="193313" y="64492"/>
                  </a:cubicBezTo>
                  <a:lnTo>
                    <a:pt x="184108" y="58355"/>
                  </a:lnTo>
                  <a:cubicBezTo>
                    <a:pt x="188199" y="57332"/>
                    <a:pt x="192170" y="55076"/>
                    <a:pt x="196382" y="55287"/>
                  </a:cubicBezTo>
                  <a:cubicBezTo>
                    <a:pt x="237202" y="57328"/>
                    <a:pt x="235595" y="58130"/>
                    <a:pt x="263888" y="67561"/>
                  </a:cubicBezTo>
                  <a:cubicBezTo>
                    <a:pt x="266956" y="69607"/>
                    <a:pt x="276781" y="73698"/>
                    <a:pt x="273093" y="73698"/>
                  </a:cubicBezTo>
                  <a:cubicBezTo>
                    <a:pt x="267585" y="73698"/>
                    <a:pt x="262677" y="70024"/>
                    <a:pt x="257751" y="67561"/>
                  </a:cubicBezTo>
                  <a:cubicBezTo>
                    <a:pt x="233923" y="55647"/>
                    <a:pt x="250695" y="62000"/>
                    <a:pt x="230135" y="49150"/>
                  </a:cubicBezTo>
                  <a:cubicBezTo>
                    <a:pt x="226256" y="46726"/>
                    <a:pt x="221833" y="45282"/>
                    <a:pt x="217861" y="43013"/>
                  </a:cubicBezTo>
                  <a:cubicBezTo>
                    <a:pt x="214659" y="41183"/>
                    <a:pt x="204967" y="36876"/>
                    <a:pt x="208655" y="36876"/>
                  </a:cubicBezTo>
                  <a:cubicBezTo>
                    <a:pt x="218085" y="36876"/>
                    <a:pt x="227066" y="40967"/>
                    <a:pt x="236272" y="43013"/>
                  </a:cubicBezTo>
                  <a:cubicBezTo>
                    <a:pt x="253551" y="54533"/>
                    <a:pt x="241977" y="47983"/>
                    <a:pt x="273093" y="58355"/>
                  </a:cubicBezTo>
                  <a:cubicBezTo>
                    <a:pt x="276161" y="59378"/>
                    <a:pt x="279607" y="59630"/>
                    <a:pt x="282298" y="61424"/>
                  </a:cubicBezTo>
                  <a:cubicBezTo>
                    <a:pt x="288435" y="65515"/>
                    <a:pt x="307706" y="76031"/>
                    <a:pt x="300709" y="73698"/>
                  </a:cubicBezTo>
                  <a:cubicBezTo>
                    <a:pt x="297641" y="72675"/>
                    <a:pt x="288270" y="70629"/>
                    <a:pt x="291504" y="70629"/>
                  </a:cubicBezTo>
                  <a:cubicBezTo>
                    <a:pt x="301783" y="70629"/>
                    <a:pt x="311960" y="72675"/>
                    <a:pt x="322188" y="73698"/>
                  </a:cubicBezTo>
                  <a:cubicBezTo>
                    <a:pt x="335047" y="80126"/>
                    <a:pt x="335443" y="80749"/>
                    <a:pt x="349804" y="85971"/>
                  </a:cubicBezTo>
                  <a:cubicBezTo>
                    <a:pt x="355883" y="88182"/>
                    <a:pt x="362304" y="89481"/>
                    <a:pt x="368215" y="92108"/>
                  </a:cubicBezTo>
                  <a:cubicBezTo>
                    <a:pt x="371585" y="93606"/>
                    <a:pt x="374051" y="96747"/>
                    <a:pt x="377421" y="98245"/>
                  </a:cubicBezTo>
                  <a:cubicBezTo>
                    <a:pt x="383332" y="100872"/>
                    <a:pt x="395831" y="104382"/>
                    <a:pt x="395831" y="104382"/>
                  </a:cubicBezTo>
                  <a:cubicBezTo>
                    <a:pt x="397877" y="107450"/>
                    <a:pt x="405643" y="113893"/>
                    <a:pt x="401968" y="113587"/>
                  </a:cubicBezTo>
                  <a:cubicBezTo>
                    <a:pt x="375592" y="111389"/>
                    <a:pt x="360107" y="100791"/>
                    <a:pt x="337531" y="92108"/>
                  </a:cubicBezTo>
                  <a:cubicBezTo>
                    <a:pt x="331493" y="89786"/>
                    <a:pt x="325031" y="88598"/>
                    <a:pt x="319120" y="85971"/>
                  </a:cubicBezTo>
                  <a:cubicBezTo>
                    <a:pt x="283438" y="70112"/>
                    <a:pt x="334272" y="87952"/>
                    <a:pt x="300709" y="76766"/>
                  </a:cubicBezTo>
                  <a:cubicBezTo>
                    <a:pt x="310364" y="84007"/>
                    <a:pt x="314025" y="87896"/>
                    <a:pt x="325257" y="92108"/>
                  </a:cubicBezTo>
                  <a:cubicBezTo>
                    <a:pt x="329206" y="93589"/>
                    <a:pt x="333582" y="93696"/>
                    <a:pt x="337531" y="95177"/>
                  </a:cubicBezTo>
                  <a:cubicBezTo>
                    <a:pt x="346427" y="98513"/>
                    <a:pt x="351381" y="102365"/>
                    <a:pt x="359010" y="107451"/>
                  </a:cubicBezTo>
                  <a:cubicBezTo>
                    <a:pt x="351850" y="109496"/>
                    <a:pt x="344786" y="111913"/>
                    <a:pt x="337531" y="113587"/>
                  </a:cubicBezTo>
                  <a:cubicBezTo>
                    <a:pt x="331469" y="114986"/>
                    <a:pt x="322321" y="111321"/>
                    <a:pt x="319120" y="116656"/>
                  </a:cubicBezTo>
                  <a:cubicBezTo>
                    <a:pt x="316489" y="121041"/>
                    <a:pt x="324163" y="125958"/>
                    <a:pt x="328325" y="128930"/>
                  </a:cubicBezTo>
                  <a:cubicBezTo>
                    <a:pt x="331757" y="131381"/>
                    <a:pt x="336560" y="130786"/>
                    <a:pt x="340599" y="131998"/>
                  </a:cubicBezTo>
                  <a:cubicBezTo>
                    <a:pt x="346795" y="133857"/>
                    <a:pt x="352873" y="136089"/>
                    <a:pt x="359010" y="138135"/>
                  </a:cubicBezTo>
                  <a:lnTo>
                    <a:pt x="368215" y="141204"/>
                  </a:lnTo>
                  <a:cubicBezTo>
                    <a:pt x="395223" y="132201"/>
                    <a:pt x="386415" y="131947"/>
                    <a:pt x="423447" y="141204"/>
                  </a:cubicBezTo>
                  <a:cubicBezTo>
                    <a:pt x="427885" y="142313"/>
                    <a:pt x="431474" y="145641"/>
                    <a:pt x="435721" y="147340"/>
                  </a:cubicBezTo>
                  <a:cubicBezTo>
                    <a:pt x="436154" y="147513"/>
                    <a:pt x="474736" y="159803"/>
                    <a:pt x="441858" y="150409"/>
                  </a:cubicBezTo>
                  <a:cubicBezTo>
                    <a:pt x="438748" y="149520"/>
                    <a:pt x="435721" y="148363"/>
                    <a:pt x="432653" y="147340"/>
                  </a:cubicBezTo>
                  <a:cubicBezTo>
                    <a:pt x="433676" y="144272"/>
                    <a:pt x="433434" y="140422"/>
                    <a:pt x="435721" y="138135"/>
                  </a:cubicBezTo>
                  <a:cubicBezTo>
                    <a:pt x="438008" y="135848"/>
                    <a:pt x="447900" y="136341"/>
                    <a:pt x="444927" y="135067"/>
                  </a:cubicBezTo>
                  <a:cubicBezTo>
                    <a:pt x="435339" y="130958"/>
                    <a:pt x="424396" y="131319"/>
                    <a:pt x="414242" y="128930"/>
                  </a:cubicBezTo>
                  <a:cubicBezTo>
                    <a:pt x="406994" y="127225"/>
                    <a:pt x="399947" y="124752"/>
                    <a:pt x="392763" y="122793"/>
                  </a:cubicBezTo>
                  <a:cubicBezTo>
                    <a:pt x="388694" y="121683"/>
                    <a:pt x="384624" y="120551"/>
                    <a:pt x="380489" y="119724"/>
                  </a:cubicBezTo>
                  <a:cubicBezTo>
                    <a:pt x="374388" y="118504"/>
                    <a:pt x="356176" y="114688"/>
                    <a:pt x="362078" y="116656"/>
                  </a:cubicBezTo>
                  <a:cubicBezTo>
                    <a:pt x="371024" y="119639"/>
                    <a:pt x="380506" y="120673"/>
                    <a:pt x="389694" y="122793"/>
                  </a:cubicBezTo>
                  <a:cubicBezTo>
                    <a:pt x="393803" y="123741"/>
                    <a:pt x="397877" y="124838"/>
                    <a:pt x="401968" y="125861"/>
                  </a:cubicBezTo>
                  <a:cubicBezTo>
                    <a:pt x="405037" y="127907"/>
                    <a:pt x="414376" y="130168"/>
                    <a:pt x="411174" y="131998"/>
                  </a:cubicBezTo>
                  <a:cubicBezTo>
                    <a:pt x="402117" y="137173"/>
                    <a:pt x="390608" y="135605"/>
                    <a:pt x="380489" y="138135"/>
                  </a:cubicBezTo>
                  <a:cubicBezTo>
                    <a:pt x="352308" y="145181"/>
                    <a:pt x="372424" y="140941"/>
                    <a:pt x="319120" y="144272"/>
                  </a:cubicBezTo>
                  <a:cubicBezTo>
                    <a:pt x="314006" y="145295"/>
                    <a:pt x="308809" y="145968"/>
                    <a:pt x="303778" y="147340"/>
                  </a:cubicBezTo>
                  <a:cubicBezTo>
                    <a:pt x="297537" y="149042"/>
                    <a:pt x="291748" y="152413"/>
                    <a:pt x="285367" y="153477"/>
                  </a:cubicBezTo>
                  <a:cubicBezTo>
                    <a:pt x="255812" y="158404"/>
                    <a:pt x="273152" y="155983"/>
                    <a:pt x="233203" y="159614"/>
                  </a:cubicBezTo>
                  <a:cubicBezTo>
                    <a:pt x="228089" y="160637"/>
                    <a:pt x="216838" y="157569"/>
                    <a:pt x="217861" y="162683"/>
                  </a:cubicBezTo>
                  <a:cubicBezTo>
                    <a:pt x="219308" y="169915"/>
                    <a:pt x="230307" y="170619"/>
                    <a:pt x="236272" y="174957"/>
                  </a:cubicBezTo>
                  <a:cubicBezTo>
                    <a:pt x="273410" y="201966"/>
                    <a:pt x="230819" y="175298"/>
                    <a:pt x="266956" y="193367"/>
                  </a:cubicBezTo>
                  <a:cubicBezTo>
                    <a:pt x="270254" y="195016"/>
                    <a:pt x="276161" y="195816"/>
                    <a:pt x="276161" y="199504"/>
                  </a:cubicBezTo>
                  <a:cubicBezTo>
                    <a:pt x="276161" y="202738"/>
                    <a:pt x="270024" y="197459"/>
                    <a:pt x="266956" y="196436"/>
                  </a:cubicBezTo>
                  <a:cubicBezTo>
                    <a:pt x="264910" y="193367"/>
                    <a:pt x="263269" y="189986"/>
                    <a:pt x="260819" y="187230"/>
                  </a:cubicBezTo>
                  <a:cubicBezTo>
                    <a:pt x="255053" y="180743"/>
                    <a:pt x="242408" y="168820"/>
                    <a:pt x="242408" y="168820"/>
                  </a:cubicBezTo>
                  <a:cubicBezTo>
                    <a:pt x="239777" y="160924"/>
                    <a:pt x="232793" y="144544"/>
                    <a:pt x="242408" y="138135"/>
                  </a:cubicBezTo>
                  <a:cubicBezTo>
                    <a:pt x="249269" y="133561"/>
                    <a:pt x="258773" y="140181"/>
                    <a:pt x="266956" y="141204"/>
                  </a:cubicBezTo>
                  <a:cubicBezTo>
                    <a:pt x="273093" y="143249"/>
                    <a:pt x="279581" y="144447"/>
                    <a:pt x="285367" y="147340"/>
                  </a:cubicBezTo>
                  <a:cubicBezTo>
                    <a:pt x="327663" y="168487"/>
                    <a:pt x="265305" y="145345"/>
                    <a:pt x="312983" y="162683"/>
                  </a:cubicBezTo>
                  <a:cubicBezTo>
                    <a:pt x="319062" y="164894"/>
                    <a:pt x="331394" y="168820"/>
                    <a:pt x="331394" y="168820"/>
                  </a:cubicBezTo>
                  <a:cubicBezTo>
                    <a:pt x="328325" y="169843"/>
                    <a:pt x="325423" y="171888"/>
                    <a:pt x="322188" y="171888"/>
                  </a:cubicBezTo>
                  <a:cubicBezTo>
                    <a:pt x="318954" y="171888"/>
                    <a:pt x="316093" y="169709"/>
                    <a:pt x="312983" y="168820"/>
                  </a:cubicBezTo>
                  <a:cubicBezTo>
                    <a:pt x="308928" y="167661"/>
                    <a:pt x="304800" y="166774"/>
                    <a:pt x="300709" y="165751"/>
                  </a:cubicBezTo>
                  <a:cubicBezTo>
                    <a:pt x="278789" y="151138"/>
                    <a:pt x="289454" y="155266"/>
                    <a:pt x="270025" y="150409"/>
                  </a:cubicBezTo>
                  <a:cubicBezTo>
                    <a:pt x="255437" y="140684"/>
                    <a:pt x="264317" y="145438"/>
                    <a:pt x="242408" y="138135"/>
                  </a:cubicBezTo>
                  <a:lnTo>
                    <a:pt x="233203" y="135067"/>
                  </a:lnTo>
                  <a:lnTo>
                    <a:pt x="223998" y="131998"/>
                  </a:lnTo>
                  <a:cubicBezTo>
                    <a:pt x="227066" y="129952"/>
                    <a:pt x="233203" y="129549"/>
                    <a:pt x="233203" y="125861"/>
                  </a:cubicBezTo>
                  <a:cubicBezTo>
                    <a:pt x="233203" y="122173"/>
                    <a:pt x="220370" y="119064"/>
                    <a:pt x="223998" y="119724"/>
                  </a:cubicBezTo>
                  <a:cubicBezTo>
                    <a:pt x="239452" y="122534"/>
                    <a:pt x="267477" y="132172"/>
                    <a:pt x="285367" y="138135"/>
                  </a:cubicBezTo>
                  <a:cubicBezTo>
                    <a:pt x="289458" y="141203"/>
                    <a:pt x="292893" y="145441"/>
                    <a:pt x="297641" y="147340"/>
                  </a:cubicBezTo>
                  <a:cubicBezTo>
                    <a:pt x="301668" y="148951"/>
                    <a:pt x="339724" y="153368"/>
                    <a:pt x="340599" y="153477"/>
                  </a:cubicBezTo>
                  <a:lnTo>
                    <a:pt x="466406" y="150409"/>
                  </a:lnTo>
                  <a:cubicBezTo>
                    <a:pt x="470591" y="149886"/>
                    <a:pt x="465676" y="141644"/>
                    <a:pt x="463337" y="138135"/>
                  </a:cubicBezTo>
                  <a:cubicBezTo>
                    <a:pt x="461291" y="135067"/>
                    <a:pt x="457200" y="134044"/>
                    <a:pt x="454132" y="131998"/>
                  </a:cubicBezTo>
                  <a:cubicBezTo>
                    <a:pt x="452086" y="128930"/>
                    <a:pt x="446346" y="126092"/>
                    <a:pt x="447995" y="122793"/>
                  </a:cubicBezTo>
                  <a:cubicBezTo>
                    <a:pt x="449441" y="119900"/>
                    <a:pt x="460434" y="125861"/>
                    <a:pt x="457200" y="125861"/>
                  </a:cubicBezTo>
                  <a:cubicBezTo>
                    <a:pt x="440855" y="125861"/>
                    <a:pt x="441858" y="127367"/>
                    <a:pt x="441858" y="1197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9380957" y="3257440"/>
              <a:ext cx="1145528" cy="847101"/>
            </a:xfrm>
            <a:custGeom>
              <a:avLst/>
              <a:gdLst>
                <a:gd name="connsiteX0" fmla="*/ 38420 w 688933"/>
                <a:gd name="connsiteY0" fmla="*/ 0 h 254682"/>
                <a:gd name="connsiteX1" fmla="*/ 29215 w 688933"/>
                <a:gd name="connsiteY1" fmla="*/ 33753 h 254682"/>
                <a:gd name="connsiteX2" fmla="*/ 23078 w 688933"/>
                <a:gd name="connsiteY2" fmla="*/ 49096 h 254682"/>
                <a:gd name="connsiteX3" fmla="*/ 16941 w 688933"/>
                <a:gd name="connsiteY3" fmla="*/ 58301 h 254682"/>
                <a:gd name="connsiteX4" fmla="*/ 7736 w 688933"/>
                <a:gd name="connsiteY4" fmla="*/ 76712 h 254682"/>
                <a:gd name="connsiteX5" fmla="*/ 1599 w 688933"/>
                <a:gd name="connsiteY5" fmla="*/ 95122 h 254682"/>
                <a:gd name="connsiteX6" fmla="*/ 29215 w 688933"/>
                <a:gd name="connsiteY6" fmla="*/ 64438 h 254682"/>
                <a:gd name="connsiteX7" fmla="*/ 72173 w 688933"/>
                <a:gd name="connsiteY7" fmla="*/ 27616 h 254682"/>
                <a:gd name="connsiteX8" fmla="*/ 84447 w 688933"/>
                <a:gd name="connsiteY8" fmla="*/ 18411 h 254682"/>
                <a:gd name="connsiteX9" fmla="*/ 102858 w 688933"/>
                <a:gd name="connsiteY9" fmla="*/ 0 h 254682"/>
                <a:gd name="connsiteX10" fmla="*/ 108995 w 688933"/>
                <a:gd name="connsiteY10" fmla="*/ 9206 h 254682"/>
                <a:gd name="connsiteX11" fmla="*/ 102858 w 688933"/>
                <a:gd name="connsiteY11" fmla="*/ 33753 h 254682"/>
                <a:gd name="connsiteX12" fmla="*/ 99790 w 688933"/>
                <a:gd name="connsiteY12" fmla="*/ 42959 h 254682"/>
                <a:gd name="connsiteX13" fmla="*/ 87516 w 688933"/>
                <a:gd name="connsiteY13" fmla="*/ 61369 h 254682"/>
                <a:gd name="connsiteX14" fmla="*/ 72173 w 688933"/>
                <a:gd name="connsiteY14" fmla="*/ 92054 h 254682"/>
                <a:gd name="connsiteX15" fmla="*/ 59900 w 688933"/>
                <a:gd name="connsiteY15" fmla="*/ 107396 h 254682"/>
                <a:gd name="connsiteX16" fmla="*/ 53763 w 688933"/>
                <a:gd name="connsiteY16" fmla="*/ 122739 h 254682"/>
                <a:gd name="connsiteX17" fmla="*/ 47626 w 688933"/>
                <a:gd name="connsiteY17" fmla="*/ 131944 h 254682"/>
                <a:gd name="connsiteX18" fmla="*/ 38420 w 688933"/>
                <a:gd name="connsiteY18" fmla="*/ 150355 h 254682"/>
                <a:gd name="connsiteX19" fmla="*/ 35352 w 688933"/>
                <a:gd name="connsiteY19" fmla="*/ 159560 h 254682"/>
                <a:gd name="connsiteX20" fmla="*/ 44557 w 688933"/>
                <a:gd name="connsiteY20" fmla="*/ 156492 h 254682"/>
                <a:gd name="connsiteX21" fmla="*/ 66037 w 688933"/>
                <a:gd name="connsiteY21" fmla="*/ 138081 h 254682"/>
                <a:gd name="connsiteX22" fmla="*/ 84447 w 688933"/>
                <a:gd name="connsiteY22" fmla="*/ 116602 h 254682"/>
                <a:gd name="connsiteX23" fmla="*/ 96721 w 688933"/>
                <a:gd name="connsiteY23" fmla="*/ 104328 h 254682"/>
                <a:gd name="connsiteX24" fmla="*/ 108995 w 688933"/>
                <a:gd name="connsiteY24" fmla="*/ 88986 h 254682"/>
                <a:gd name="connsiteX25" fmla="*/ 133543 w 688933"/>
                <a:gd name="connsiteY25" fmla="*/ 64438 h 254682"/>
                <a:gd name="connsiteX26" fmla="*/ 142748 w 688933"/>
                <a:gd name="connsiteY26" fmla="*/ 55233 h 254682"/>
                <a:gd name="connsiteX27" fmla="*/ 161159 w 688933"/>
                <a:gd name="connsiteY27" fmla="*/ 42959 h 254682"/>
                <a:gd name="connsiteX28" fmla="*/ 155022 w 688933"/>
                <a:gd name="connsiteY28" fmla="*/ 64438 h 254682"/>
                <a:gd name="connsiteX29" fmla="*/ 148885 w 688933"/>
                <a:gd name="connsiteY29" fmla="*/ 73643 h 254682"/>
                <a:gd name="connsiteX30" fmla="*/ 136611 w 688933"/>
                <a:gd name="connsiteY30" fmla="*/ 104328 h 254682"/>
                <a:gd name="connsiteX31" fmla="*/ 127406 w 688933"/>
                <a:gd name="connsiteY31" fmla="*/ 116602 h 254682"/>
                <a:gd name="connsiteX32" fmla="*/ 121269 w 688933"/>
                <a:gd name="connsiteY32" fmla="*/ 128876 h 254682"/>
                <a:gd name="connsiteX33" fmla="*/ 112063 w 688933"/>
                <a:gd name="connsiteY33" fmla="*/ 138081 h 254682"/>
                <a:gd name="connsiteX34" fmla="*/ 108995 w 688933"/>
                <a:gd name="connsiteY34" fmla="*/ 147286 h 254682"/>
                <a:gd name="connsiteX35" fmla="*/ 96721 w 688933"/>
                <a:gd name="connsiteY35" fmla="*/ 168765 h 254682"/>
                <a:gd name="connsiteX36" fmla="*/ 93653 w 688933"/>
                <a:gd name="connsiteY36" fmla="*/ 177971 h 254682"/>
                <a:gd name="connsiteX37" fmla="*/ 102858 w 688933"/>
                <a:gd name="connsiteY37" fmla="*/ 171834 h 254682"/>
                <a:gd name="connsiteX38" fmla="*/ 130474 w 688933"/>
                <a:gd name="connsiteY38" fmla="*/ 144218 h 254682"/>
                <a:gd name="connsiteX39" fmla="*/ 142748 w 688933"/>
                <a:gd name="connsiteY39" fmla="*/ 135012 h 254682"/>
                <a:gd name="connsiteX40" fmla="*/ 158090 w 688933"/>
                <a:gd name="connsiteY40" fmla="*/ 113533 h 254682"/>
                <a:gd name="connsiteX41" fmla="*/ 191843 w 688933"/>
                <a:gd name="connsiteY41" fmla="*/ 76712 h 254682"/>
                <a:gd name="connsiteX42" fmla="*/ 213322 w 688933"/>
                <a:gd name="connsiteY42" fmla="*/ 49096 h 254682"/>
                <a:gd name="connsiteX43" fmla="*/ 222528 w 688933"/>
                <a:gd name="connsiteY43" fmla="*/ 39890 h 254682"/>
                <a:gd name="connsiteX44" fmla="*/ 228665 w 688933"/>
                <a:gd name="connsiteY44" fmla="*/ 30685 h 254682"/>
                <a:gd name="connsiteX45" fmla="*/ 240939 w 688933"/>
                <a:gd name="connsiteY45" fmla="*/ 21480 h 254682"/>
                <a:gd name="connsiteX46" fmla="*/ 247076 w 688933"/>
                <a:gd name="connsiteY46" fmla="*/ 12274 h 254682"/>
                <a:gd name="connsiteX47" fmla="*/ 244007 w 688933"/>
                <a:gd name="connsiteY47" fmla="*/ 33753 h 254682"/>
                <a:gd name="connsiteX48" fmla="*/ 228665 w 688933"/>
                <a:gd name="connsiteY48" fmla="*/ 70575 h 254682"/>
                <a:gd name="connsiteX49" fmla="*/ 219459 w 688933"/>
                <a:gd name="connsiteY49" fmla="*/ 82849 h 254682"/>
                <a:gd name="connsiteX50" fmla="*/ 216391 w 688933"/>
                <a:gd name="connsiteY50" fmla="*/ 92054 h 254682"/>
                <a:gd name="connsiteX51" fmla="*/ 204117 w 688933"/>
                <a:gd name="connsiteY51" fmla="*/ 110465 h 254682"/>
                <a:gd name="connsiteX52" fmla="*/ 197980 w 688933"/>
                <a:gd name="connsiteY52" fmla="*/ 131944 h 254682"/>
                <a:gd name="connsiteX53" fmla="*/ 194912 w 688933"/>
                <a:gd name="connsiteY53" fmla="*/ 141149 h 254682"/>
                <a:gd name="connsiteX54" fmla="*/ 188775 w 688933"/>
                <a:gd name="connsiteY54" fmla="*/ 153423 h 254682"/>
                <a:gd name="connsiteX55" fmla="*/ 185706 w 688933"/>
                <a:gd name="connsiteY55" fmla="*/ 162629 h 254682"/>
                <a:gd name="connsiteX56" fmla="*/ 197980 w 688933"/>
                <a:gd name="connsiteY56" fmla="*/ 159560 h 254682"/>
                <a:gd name="connsiteX57" fmla="*/ 222528 w 688933"/>
                <a:gd name="connsiteY57" fmla="*/ 141149 h 254682"/>
                <a:gd name="connsiteX58" fmla="*/ 244007 w 688933"/>
                <a:gd name="connsiteY58" fmla="*/ 125807 h 254682"/>
                <a:gd name="connsiteX59" fmla="*/ 265486 w 688933"/>
                <a:gd name="connsiteY59" fmla="*/ 107396 h 254682"/>
                <a:gd name="connsiteX60" fmla="*/ 323787 w 688933"/>
                <a:gd name="connsiteY60" fmla="*/ 64438 h 254682"/>
                <a:gd name="connsiteX61" fmla="*/ 336061 w 688933"/>
                <a:gd name="connsiteY61" fmla="*/ 49096 h 254682"/>
                <a:gd name="connsiteX62" fmla="*/ 348335 w 688933"/>
                <a:gd name="connsiteY62" fmla="*/ 36822 h 254682"/>
                <a:gd name="connsiteX63" fmla="*/ 354471 w 688933"/>
                <a:gd name="connsiteY63" fmla="*/ 27616 h 254682"/>
                <a:gd name="connsiteX64" fmla="*/ 382088 w 688933"/>
                <a:gd name="connsiteY64" fmla="*/ 6137 h 254682"/>
                <a:gd name="connsiteX65" fmla="*/ 391293 w 688933"/>
                <a:gd name="connsiteY65" fmla="*/ 3069 h 254682"/>
                <a:gd name="connsiteX66" fmla="*/ 397430 w 688933"/>
                <a:gd name="connsiteY66" fmla="*/ 15343 h 254682"/>
                <a:gd name="connsiteX67" fmla="*/ 388224 w 688933"/>
                <a:gd name="connsiteY67" fmla="*/ 24548 h 254682"/>
                <a:gd name="connsiteX68" fmla="*/ 385156 w 688933"/>
                <a:gd name="connsiteY68" fmla="*/ 33753 h 254682"/>
                <a:gd name="connsiteX69" fmla="*/ 372882 w 688933"/>
                <a:gd name="connsiteY69" fmla="*/ 46027 h 254682"/>
                <a:gd name="connsiteX70" fmla="*/ 360608 w 688933"/>
                <a:gd name="connsiteY70" fmla="*/ 61369 h 254682"/>
                <a:gd name="connsiteX71" fmla="*/ 351403 w 688933"/>
                <a:gd name="connsiteY71" fmla="*/ 70575 h 254682"/>
                <a:gd name="connsiteX72" fmla="*/ 332992 w 688933"/>
                <a:gd name="connsiteY72" fmla="*/ 88986 h 254682"/>
                <a:gd name="connsiteX73" fmla="*/ 320718 w 688933"/>
                <a:gd name="connsiteY73" fmla="*/ 104328 h 254682"/>
                <a:gd name="connsiteX74" fmla="*/ 311513 w 688933"/>
                <a:gd name="connsiteY74" fmla="*/ 113533 h 254682"/>
                <a:gd name="connsiteX75" fmla="*/ 302308 w 688933"/>
                <a:gd name="connsiteY75" fmla="*/ 125807 h 254682"/>
                <a:gd name="connsiteX76" fmla="*/ 274692 w 688933"/>
                <a:gd name="connsiteY76" fmla="*/ 147286 h 254682"/>
                <a:gd name="connsiteX77" fmla="*/ 268555 w 688933"/>
                <a:gd name="connsiteY77" fmla="*/ 159560 h 254682"/>
                <a:gd name="connsiteX78" fmla="*/ 277760 w 688933"/>
                <a:gd name="connsiteY78" fmla="*/ 162629 h 254682"/>
                <a:gd name="connsiteX79" fmla="*/ 293102 w 688933"/>
                <a:gd name="connsiteY79" fmla="*/ 156492 h 254682"/>
                <a:gd name="connsiteX80" fmla="*/ 323787 w 688933"/>
                <a:gd name="connsiteY80" fmla="*/ 135012 h 254682"/>
                <a:gd name="connsiteX81" fmla="*/ 357540 w 688933"/>
                <a:gd name="connsiteY81" fmla="*/ 113533 h 254682"/>
                <a:gd name="connsiteX82" fmla="*/ 385156 w 688933"/>
                <a:gd name="connsiteY82" fmla="*/ 95122 h 254682"/>
                <a:gd name="connsiteX83" fmla="*/ 409704 w 688933"/>
                <a:gd name="connsiteY83" fmla="*/ 70575 h 254682"/>
                <a:gd name="connsiteX84" fmla="*/ 418909 w 688933"/>
                <a:gd name="connsiteY84" fmla="*/ 64438 h 254682"/>
                <a:gd name="connsiteX85" fmla="*/ 446525 w 688933"/>
                <a:gd name="connsiteY85" fmla="*/ 39890 h 254682"/>
                <a:gd name="connsiteX86" fmla="*/ 449594 w 688933"/>
                <a:gd name="connsiteY86" fmla="*/ 52164 h 254682"/>
                <a:gd name="connsiteX87" fmla="*/ 446525 w 688933"/>
                <a:gd name="connsiteY87" fmla="*/ 73643 h 254682"/>
                <a:gd name="connsiteX88" fmla="*/ 425046 w 688933"/>
                <a:gd name="connsiteY88" fmla="*/ 98191 h 254682"/>
                <a:gd name="connsiteX89" fmla="*/ 409704 w 688933"/>
                <a:gd name="connsiteY89" fmla="*/ 119670 h 254682"/>
                <a:gd name="connsiteX90" fmla="*/ 406635 w 688933"/>
                <a:gd name="connsiteY90" fmla="*/ 128876 h 254682"/>
                <a:gd name="connsiteX91" fmla="*/ 415841 w 688933"/>
                <a:gd name="connsiteY91" fmla="*/ 131944 h 254682"/>
                <a:gd name="connsiteX92" fmla="*/ 437320 w 688933"/>
                <a:gd name="connsiteY92" fmla="*/ 125807 h 254682"/>
                <a:gd name="connsiteX93" fmla="*/ 446525 w 688933"/>
                <a:gd name="connsiteY93" fmla="*/ 119670 h 254682"/>
                <a:gd name="connsiteX94" fmla="*/ 464936 w 688933"/>
                <a:gd name="connsiteY94" fmla="*/ 113533 h 254682"/>
                <a:gd name="connsiteX95" fmla="*/ 480278 w 688933"/>
                <a:gd name="connsiteY95" fmla="*/ 104328 h 254682"/>
                <a:gd name="connsiteX96" fmla="*/ 492552 w 688933"/>
                <a:gd name="connsiteY96" fmla="*/ 95122 h 254682"/>
                <a:gd name="connsiteX97" fmla="*/ 501757 w 688933"/>
                <a:gd name="connsiteY97" fmla="*/ 92054 h 254682"/>
                <a:gd name="connsiteX98" fmla="*/ 510963 w 688933"/>
                <a:gd name="connsiteY98" fmla="*/ 85917 h 254682"/>
                <a:gd name="connsiteX99" fmla="*/ 520168 w 688933"/>
                <a:gd name="connsiteY99" fmla="*/ 82849 h 254682"/>
                <a:gd name="connsiteX100" fmla="*/ 514031 w 688933"/>
                <a:gd name="connsiteY100" fmla="*/ 92054 h 254682"/>
                <a:gd name="connsiteX101" fmla="*/ 495620 w 688933"/>
                <a:gd name="connsiteY101" fmla="*/ 98191 h 254682"/>
                <a:gd name="connsiteX102" fmla="*/ 486415 w 688933"/>
                <a:gd name="connsiteY102" fmla="*/ 104328 h 254682"/>
                <a:gd name="connsiteX103" fmla="*/ 495620 w 688933"/>
                <a:gd name="connsiteY103" fmla="*/ 101259 h 254682"/>
                <a:gd name="connsiteX104" fmla="*/ 526305 w 688933"/>
                <a:gd name="connsiteY104" fmla="*/ 79780 h 254682"/>
                <a:gd name="connsiteX105" fmla="*/ 547784 w 688933"/>
                <a:gd name="connsiteY105" fmla="*/ 64438 h 254682"/>
                <a:gd name="connsiteX106" fmla="*/ 556990 w 688933"/>
                <a:gd name="connsiteY106" fmla="*/ 55233 h 254682"/>
                <a:gd name="connsiteX107" fmla="*/ 569263 w 688933"/>
                <a:gd name="connsiteY107" fmla="*/ 49096 h 254682"/>
                <a:gd name="connsiteX108" fmla="*/ 587674 w 688933"/>
                <a:gd name="connsiteY108" fmla="*/ 39890 h 254682"/>
                <a:gd name="connsiteX109" fmla="*/ 532442 w 688933"/>
                <a:gd name="connsiteY109" fmla="*/ 39890 h 254682"/>
                <a:gd name="connsiteX110" fmla="*/ 523237 w 688933"/>
                <a:gd name="connsiteY110" fmla="*/ 42959 h 254682"/>
                <a:gd name="connsiteX111" fmla="*/ 514031 w 688933"/>
                <a:gd name="connsiteY111" fmla="*/ 49096 h 254682"/>
                <a:gd name="connsiteX112" fmla="*/ 495620 w 688933"/>
                <a:gd name="connsiteY112" fmla="*/ 55233 h 254682"/>
                <a:gd name="connsiteX113" fmla="*/ 566195 w 688933"/>
                <a:gd name="connsiteY113" fmla="*/ 52164 h 254682"/>
                <a:gd name="connsiteX114" fmla="*/ 590743 w 688933"/>
                <a:gd name="connsiteY114" fmla="*/ 46027 h 254682"/>
                <a:gd name="connsiteX115" fmla="*/ 609153 w 688933"/>
                <a:gd name="connsiteY115" fmla="*/ 49096 h 254682"/>
                <a:gd name="connsiteX116" fmla="*/ 593811 w 688933"/>
                <a:gd name="connsiteY116" fmla="*/ 67506 h 254682"/>
                <a:gd name="connsiteX117" fmla="*/ 584606 w 688933"/>
                <a:gd name="connsiteY117" fmla="*/ 70575 h 254682"/>
                <a:gd name="connsiteX118" fmla="*/ 596880 w 688933"/>
                <a:gd name="connsiteY118" fmla="*/ 67506 h 254682"/>
                <a:gd name="connsiteX119" fmla="*/ 673591 w 688933"/>
                <a:gd name="connsiteY119" fmla="*/ 64438 h 254682"/>
                <a:gd name="connsiteX120" fmla="*/ 682796 w 688933"/>
                <a:gd name="connsiteY120" fmla="*/ 61369 h 254682"/>
                <a:gd name="connsiteX121" fmla="*/ 688933 w 688933"/>
                <a:gd name="connsiteY121" fmla="*/ 42959 h 254682"/>
                <a:gd name="connsiteX122" fmla="*/ 679728 w 688933"/>
                <a:gd name="connsiteY122" fmla="*/ 36822 h 254682"/>
                <a:gd name="connsiteX123" fmla="*/ 667454 w 688933"/>
                <a:gd name="connsiteY123" fmla="*/ 42959 h 254682"/>
                <a:gd name="connsiteX124" fmla="*/ 636769 w 688933"/>
                <a:gd name="connsiteY124" fmla="*/ 49096 h 254682"/>
                <a:gd name="connsiteX125" fmla="*/ 627564 w 688933"/>
                <a:gd name="connsiteY125" fmla="*/ 52164 h 254682"/>
                <a:gd name="connsiteX126" fmla="*/ 612222 w 688933"/>
                <a:gd name="connsiteY126" fmla="*/ 55233 h 254682"/>
                <a:gd name="connsiteX127" fmla="*/ 603016 w 688933"/>
                <a:gd name="connsiteY127" fmla="*/ 61369 h 254682"/>
                <a:gd name="connsiteX128" fmla="*/ 593811 w 688933"/>
                <a:gd name="connsiteY128" fmla="*/ 64438 h 254682"/>
                <a:gd name="connsiteX129" fmla="*/ 584606 w 688933"/>
                <a:gd name="connsiteY129" fmla="*/ 73643 h 254682"/>
                <a:gd name="connsiteX130" fmla="*/ 569263 w 688933"/>
                <a:gd name="connsiteY130" fmla="*/ 82849 h 254682"/>
                <a:gd name="connsiteX131" fmla="*/ 560058 w 688933"/>
                <a:gd name="connsiteY131" fmla="*/ 88986 h 254682"/>
                <a:gd name="connsiteX132" fmla="*/ 544716 w 688933"/>
                <a:gd name="connsiteY132" fmla="*/ 98191 h 254682"/>
                <a:gd name="connsiteX133" fmla="*/ 535510 w 688933"/>
                <a:gd name="connsiteY133" fmla="*/ 104328 h 254682"/>
                <a:gd name="connsiteX134" fmla="*/ 523237 w 688933"/>
                <a:gd name="connsiteY134" fmla="*/ 110465 h 254682"/>
                <a:gd name="connsiteX135" fmla="*/ 541647 w 688933"/>
                <a:gd name="connsiteY135" fmla="*/ 104328 h 254682"/>
                <a:gd name="connsiteX136" fmla="*/ 553921 w 688933"/>
                <a:gd name="connsiteY136" fmla="*/ 92054 h 254682"/>
                <a:gd name="connsiteX137" fmla="*/ 566195 w 688933"/>
                <a:gd name="connsiteY137" fmla="*/ 85917 h 254682"/>
                <a:gd name="connsiteX138" fmla="*/ 575400 w 688933"/>
                <a:gd name="connsiteY138" fmla="*/ 79780 h 254682"/>
                <a:gd name="connsiteX139" fmla="*/ 587674 w 688933"/>
                <a:gd name="connsiteY139" fmla="*/ 73643 h 254682"/>
                <a:gd name="connsiteX140" fmla="*/ 596880 w 688933"/>
                <a:gd name="connsiteY140" fmla="*/ 64438 h 254682"/>
                <a:gd name="connsiteX141" fmla="*/ 609153 w 688933"/>
                <a:gd name="connsiteY141" fmla="*/ 58301 h 254682"/>
                <a:gd name="connsiteX142" fmla="*/ 618359 w 688933"/>
                <a:gd name="connsiteY142" fmla="*/ 52164 h 254682"/>
                <a:gd name="connsiteX143" fmla="*/ 618359 w 688933"/>
                <a:gd name="connsiteY143" fmla="*/ 33753 h 254682"/>
                <a:gd name="connsiteX144" fmla="*/ 596880 w 688933"/>
                <a:gd name="connsiteY144" fmla="*/ 36822 h 254682"/>
                <a:gd name="connsiteX145" fmla="*/ 572332 w 688933"/>
                <a:gd name="connsiteY145" fmla="*/ 39890 h 254682"/>
                <a:gd name="connsiteX146" fmla="*/ 544716 w 688933"/>
                <a:gd name="connsiteY146" fmla="*/ 49096 h 254682"/>
                <a:gd name="connsiteX147" fmla="*/ 529373 w 688933"/>
                <a:gd name="connsiteY147" fmla="*/ 58301 h 254682"/>
                <a:gd name="connsiteX148" fmla="*/ 520168 w 688933"/>
                <a:gd name="connsiteY148" fmla="*/ 61369 h 254682"/>
                <a:gd name="connsiteX149" fmla="*/ 504826 w 688933"/>
                <a:gd name="connsiteY149" fmla="*/ 70575 h 254682"/>
                <a:gd name="connsiteX150" fmla="*/ 492552 w 688933"/>
                <a:gd name="connsiteY150" fmla="*/ 76712 h 254682"/>
                <a:gd name="connsiteX151" fmla="*/ 480278 w 688933"/>
                <a:gd name="connsiteY151" fmla="*/ 85917 h 254682"/>
                <a:gd name="connsiteX152" fmla="*/ 464936 w 688933"/>
                <a:gd name="connsiteY152" fmla="*/ 88986 h 254682"/>
                <a:gd name="connsiteX153" fmla="*/ 455731 w 688933"/>
                <a:gd name="connsiteY153" fmla="*/ 92054 h 254682"/>
                <a:gd name="connsiteX154" fmla="*/ 446525 w 688933"/>
                <a:gd name="connsiteY154" fmla="*/ 98191 h 254682"/>
                <a:gd name="connsiteX155" fmla="*/ 449594 w 688933"/>
                <a:gd name="connsiteY155" fmla="*/ 88986 h 254682"/>
                <a:gd name="connsiteX156" fmla="*/ 474141 w 688933"/>
                <a:gd name="connsiteY156" fmla="*/ 70575 h 254682"/>
                <a:gd name="connsiteX157" fmla="*/ 483347 w 688933"/>
                <a:gd name="connsiteY157" fmla="*/ 64438 h 254682"/>
                <a:gd name="connsiteX158" fmla="*/ 501757 w 688933"/>
                <a:gd name="connsiteY158" fmla="*/ 58301 h 254682"/>
                <a:gd name="connsiteX159" fmla="*/ 489484 w 688933"/>
                <a:gd name="connsiteY159" fmla="*/ 55233 h 254682"/>
                <a:gd name="connsiteX160" fmla="*/ 437320 w 688933"/>
                <a:gd name="connsiteY160" fmla="*/ 61369 h 254682"/>
                <a:gd name="connsiteX161" fmla="*/ 403567 w 688933"/>
                <a:gd name="connsiteY161" fmla="*/ 76712 h 254682"/>
                <a:gd name="connsiteX162" fmla="*/ 382088 w 688933"/>
                <a:gd name="connsiteY162" fmla="*/ 88986 h 254682"/>
                <a:gd name="connsiteX163" fmla="*/ 375951 w 688933"/>
                <a:gd name="connsiteY163" fmla="*/ 98191 h 254682"/>
                <a:gd name="connsiteX164" fmla="*/ 385156 w 688933"/>
                <a:gd name="connsiteY164" fmla="*/ 88986 h 254682"/>
                <a:gd name="connsiteX165" fmla="*/ 406635 w 688933"/>
                <a:gd name="connsiteY165" fmla="*/ 76712 h 254682"/>
                <a:gd name="connsiteX166" fmla="*/ 446525 w 688933"/>
                <a:gd name="connsiteY166" fmla="*/ 49096 h 254682"/>
                <a:gd name="connsiteX167" fmla="*/ 409704 w 688933"/>
                <a:gd name="connsiteY167" fmla="*/ 42959 h 254682"/>
                <a:gd name="connsiteX168" fmla="*/ 342198 w 688933"/>
                <a:gd name="connsiteY168" fmla="*/ 36822 h 254682"/>
                <a:gd name="connsiteX169" fmla="*/ 345266 w 688933"/>
                <a:gd name="connsiteY169" fmla="*/ 76712 h 254682"/>
                <a:gd name="connsiteX170" fmla="*/ 339129 w 688933"/>
                <a:gd name="connsiteY170" fmla="*/ 125807 h 254682"/>
                <a:gd name="connsiteX171" fmla="*/ 308445 w 688933"/>
                <a:gd name="connsiteY171" fmla="*/ 162629 h 254682"/>
                <a:gd name="connsiteX172" fmla="*/ 296171 w 688933"/>
                <a:gd name="connsiteY172" fmla="*/ 171834 h 254682"/>
                <a:gd name="connsiteX173" fmla="*/ 280829 w 688933"/>
                <a:gd name="connsiteY173" fmla="*/ 174902 h 254682"/>
                <a:gd name="connsiteX174" fmla="*/ 250144 w 688933"/>
                <a:gd name="connsiteY174" fmla="*/ 162629 h 254682"/>
                <a:gd name="connsiteX175" fmla="*/ 240939 w 688933"/>
                <a:gd name="connsiteY175" fmla="*/ 150355 h 254682"/>
                <a:gd name="connsiteX176" fmla="*/ 228665 w 688933"/>
                <a:gd name="connsiteY176" fmla="*/ 128876 h 254682"/>
                <a:gd name="connsiteX177" fmla="*/ 222528 w 688933"/>
                <a:gd name="connsiteY177" fmla="*/ 110465 h 254682"/>
                <a:gd name="connsiteX178" fmla="*/ 216391 w 688933"/>
                <a:gd name="connsiteY178" fmla="*/ 98191 h 254682"/>
                <a:gd name="connsiteX179" fmla="*/ 219459 w 688933"/>
                <a:gd name="connsiteY179" fmla="*/ 70575 h 254682"/>
                <a:gd name="connsiteX180" fmla="*/ 231733 w 688933"/>
                <a:gd name="connsiteY180" fmla="*/ 64438 h 254682"/>
                <a:gd name="connsiteX181" fmla="*/ 277760 w 688933"/>
                <a:gd name="connsiteY181" fmla="*/ 70575 h 254682"/>
                <a:gd name="connsiteX182" fmla="*/ 299239 w 688933"/>
                <a:gd name="connsiteY182" fmla="*/ 82849 h 254682"/>
                <a:gd name="connsiteX183" fmla="*/ 308445 w 688933"/>
                <a:gd name="connsiteY183" fmla="*/ 85917 h 254682"/>
                <a:gd name="connsiteX184" fmla="*/ 253212 w 688933"/>
                <a:gd name="connsiteY184" fmla="*/ 82849 h 254682"/>
                <a:gd name="connsiteX185" fmla="*/ 250144 w 688933"/>
                <a:gd name="connsiteY185" fmla="*/ 107396 h 254682"/>
                <a:gd name="connsiteX186" fmla="*/ 228665 w 688933"/>
                <a:gd name="connsiteY186" fmla="*/ 138081 h 254682"/>
                <a:gd name="connsiteX187" fmla="*/ 207186 w 688933"/>
                <a:gd name="connsiteY187" fmla="*/ 156492 h 254682"/>
                <a:gd name="connsiteX188" fmla="*/ 155022 w 688933"/>
                <a:gd name="connsiteY188" fmla="*/ 208655 h 254682"/>
                <a:gd name="connsiteX189" fmla="*/ 108995 w 688933"/>
                <a:gd name="connsiteY189" fmla="*/ 245477 h 254682"/>
                <a:gd name="connsiteX190" fmla="*/ 75242 w 688933"/>
                <a:gd name="connsiteY190" fmla="*/ 254682 h 254682"/>
                <a:gd name="connsiteX191" fmla="*/ 62968 w 688933"/>
                <a:gd name="connsiteY191" fmla="*/ 251614 h 254682"/>
                <a:gd name="connsiteX192" fmla="*/ 69105 w 688933"/>
                <a:gd name="connsiteY192" fmla="*/ 227066 h 254682"/>
                <a:gd name="connsiteX193" fmla="*/ 78310 w 688933"/>
                <a:gd name="connsiteY193" fmla="*/ 211724 h 254682"/>
                <a:gd name="connsiteX194" fmla="*/ 99790 w 688933"/>
                <a:gd name="connsiteY194" fmla="*/ 181039 h 254682"/>
                <a:gd name="connsiteX195" fmla="*/ 108995 w 688933"/>
                <a:gd name="connsiteY195" fmla="*/ 174902 h 254682"/>
                <a:gd name="connsiteX196" fmla="*/ 115132 w 688933"/>
                <a:gd name="connsiteY196" fmla="*/ 165697 h 254682"/>
                <a:gd name="connsiteX197" fmla="*/ 121269 w 688933"/>
                <a:gd name="connsiteY197" fmla="*/ 141149 h 254682"/>
                <a:gd name="connsiteX198" fmla="*/ 142748 w 688933"/>
                <a:gd name="connsiteY198" fmla="*/ 88986 h 254682"/>
                <a:gd name="connsiteX199" fmla="*/ 155022 w 688933"/>
                <a:gd name="connsiteY199" fmla="*/ 58301 h 254682"/>
                <a:gd name="connsiteX200" fmla="*/ 158090 w 688933"/>
                <a:gd name="connsiteY200" fmla="*/ 42959 h 254682"/>
                <a:gd name="connsiteX201" fmla="*/ 176501 w 688933"/>
                <a:gd name="connsiteY201" fmla="*/ 52164 h 254682"/>
                <a:gd name="connsiteX202" fmla="*/ 185706 w 688933"/>
                <a:gd name="connsiteY202" fmla="*/ 61369 h 254682"/>
                <a:gd name="connsiteX203" fmla="*/ 191843 w 688933"/>
                <a:gd name="connsiteY203" fmla="*/ 70575 h 254682"/>
                <a:gd name="connsiteX204" fmla="*/ 173433 w 688933"/>
                <a:gd name="connsiteY204" fmla="*/ 88986 h 254682"/>
                <a:gd name="connsiteX205" fmla="*/ 142748 w 688933"/>
                <a:gd name="connsiteY205" fmla="*/ 107396 h 254682"/>
                <a:gd name="connsiteX206" fmla="*/ 127406 w 688933"/>
                <a:gd name="connsiteY206" fmla="*/ 110465 h 254682"/>
                <a:gd name="connsiteX207" fmla="*/ 115132 w 688933"/>
                <a:gd name="connsiteY207" fmla="*/ 113533 h 254682"/>
                <a:gd name="connsiteX208" fmla="*/ 124337 w 688933"/>
                <a:gd name="connsiteY208" fmla="*/ 92054 h 254682"/>
                <a:gd name="connsiteX209" fmla="*/ 145816 w 688933"/>
                <a:gd name="connsiteY209" fmla="*/ 82849 h 254682"/>
                <a:gd name="connsiteX210" fmla="*/ 191843 w 688933"/>
                <a:gd name="connsiteY210" fmla="*/ 64438 h 254682"/>
                <a:gd name="connsiteX211" fmla="*/ 204117 w 688933"/>
                <a:gd name="connsiteY211" fmla="*/ 61369 h 254682"/>
                <a:gd name="connsiteX212" fmla="*/ 213322 w 688933"/>
                <a:gd name="connsiteY212" fmla="*/ 58301 h 254682"/>
                <a:gd name="connsiteX213" fmla="*/ 179569 w 688933"/>
                <a:gd name="connsiteY213" fmla="*/ 70575 h 254682"/>
                <a:gd name="connsiteX214" fmla="*/ 148885 w 688933"/>
                <a:gd name="connsiteY214" fmla="*/ 76712 h 254682"/>
                <a:gd name="connsiteX215" fmla="*/ 133543 w 688933"/>
                <a:gd name="connsiteY215" fmla="*/ 49096 h 254682"/>
                <a:gd name="connsiteX216" fmla="*/ 167296 w 688933"/>
                <a:gd name="connsiteY216" fmla="*/ 27616 h 254682"/>
                <a:gd name="connsiteX217" fmla="*/ 176501 w 688933"/>
                <a:gd name="connsiteY217" fmla="*/ 24548 h 254682"/>
                <a:gd name="connsiteX218" fmla="*/ 155022 w 688933"/>
                <a:gd name="connsiteY218" fmla="*/ 21480 h 254682"/>
                <a:gd name="connsiteX219" fmla="*/ 145816 w 688933"/>
                <a:gd name="connsiteY219" fmla="*/ 18411 h 254682"/>
                <a:gd name="connsiteX220" fmla="*/ 155022 w 688933"/>
                <a:gd name="connsiteY220" fmla="*/ 12274 h 254682"/>
                <a:gd name="connsiteX221" fmla="*/ 133543 w 688933"/>
                <a:gd name="connsiteY221" fmla="*/ 24548 h 254682"/>
                <a:gd name="connsiteX222" fmla="*/ 130474 w 688933"/>
                <a:gd name="connsiteY222" fmla="*/ 33753 h 254682"/>
                <a:gd name="connsiteX223" fmla="*/ 115132 w 688933"/>
                <a:gd name="connsiteY223" fmla="*/ 64438 h 254682"/>
                <a:gd name="connsiteX224" fmla="*/ 105927 w 688933"/>
                <a:gd name="connsiteY224" fmla="*/ 70575 h 254682"/>
                <a:gd name="connsiteX225" fmla="*/ 78310 w 688933"/>
                <a:gd name="connsiteY225" fmla="*/ 104328 h 254682"/>
                <a:gd name="connsiteX226" fmla="*/ 75242 w 688933"/>
                <a:gd name="connsiteY226" fmla="*/ 113533 h 254682"/>
                <a:gd name="connsiteX227" fmla="*/ 81379 w 688933"/>
                <a:gd name="connsiteY227" fmla="*/ 153423 h 254682"/>
                <a:gd name="connsiteX228" fmla="*/ 75242 w 688933"/>
                <a:gd name="connsiteY228" fmla="*/ 162629 h 254682"/>
                <a:gd name="connsiteX229" fmla="*/ 69105 w 688933"/>
                <a:gd name="connsiteY229" fmla="*/ 171834 h 254682"/>
                <a:gd name="connsiteX230" fmla="*/ 185706 w 688933"/>
                <a:gd name="connsiteY230" fmla="*/ 177971 h 254682"/>
                <a:gd name="connsiteX231" fmla="*/ 194912 w 688933"/>
                <a:gd name="connsiteY231" fmla="*/ 168765 h 254682"/>
                <a:gd name="connsiteX232" fmla="*/ 231733 w 688933"/>
                <a:gd name="connsiteY232" fmla="*/ 162629 h 254682"/>
                <a:gd name="connsiteX233" fmla="*/ 250144 w 688933"/>
                <a:gd name="connsiteY233" fmla="*/ 153423 h 254682"/>
                <a:gd name="connsiteX234" fmla="*/ 256281 w 688933"/>
                <a:gd name="connsiteY234" fmla="*/ 144218 h 254682"/>
                <a:gd name="connsiteX235" fmla="*/ 265486 w 688933"/>
                <a:gd name="connsiteY235" fmla="*/ 138081 h 254682"/>
                <a:gd name="connsiteX236" fmla="*/ 271623 w 688933"/>
                <a:gd name="connsiteY236" fmla="*/ 131944 h 25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</a:cxnLst>
              <a:rect l="l" t="t" r="r" b="b"/>
              <a:pathLst>
                <a:path w="688933" h="254682">
                  <a:moveTo>
                    <a:pt x="38420" y="0"/>
                  </a:moveTo>
                  <a:cubicBezTo>
                    <a:pt x="35232" y="12755"/>
                    <a:pt x="33521" y="22272"/>
                    <a:pt x="29215" y="33753"/>
                  </a:cubicBezTo>
                  <a:cubicBezTo>
                    <a:pt x="27281" y="38911"/>
                    <a:pt x="25541" y="44169"/>
                    <a:pt x="23078" y="49096"/>
                  </a:cubicBezTo>
                  <a:cubicBezTo>
                    <a:pt x="21429" y="52394"/>
                    <a:pt x="18732" y="55077"/>
                    <a:pt x="16941" y="58301"/>
                  </a:cubicBezTo>
                  <a:cubicBezTo>
                    <a:pt x="13609" y="64299"/>
                    <a:pt x="10375" y="70378"/>
                    <a:pt x="7736" y="76712"/>
                  </a:cubicBezTo>
                  <a:cubicBezTo>
                    <a:pt x="5248" y="82683"/>
                    <a:pt x="-3576" y="99003"/>
                    <a:pt x="1599" y="95122"/>
                  </a:cubicBezTo>
                  <a:cubicBezTo>
                    <a:pt x="25643" y="77090"/>
                    <a:pt x="2761" y="96183"/>
                    <a:pt x="29215" y="64438"/>
                  </a:cubicBezTo>
                  <a:cubicBezTo>
                    <a:pt x="41440" y="49768"/>
                    <a:pt x="57172" y="39156"/>
                    <a:pt x="72173" y="27616"/>
                  </a:cubicBezTo>
                  <a:cubicBezTo>
                    <a:pt x="76227" y="24498"/>
                    <a:pt x="81378" y="22502"/>
                    <a:pt x="84447" y="18411"/>
                  </a:cubicBezTo>
                  <a:cubicBezTo>
                    <a:pt x="95866" y="3187"/>
                    <a:pt x="89398" y="8974"/>
                    <a:pt x="102858" y="0"/>
                  </a:cubicBezTo>
                  <a:cubicBezTo>
                    <a:pt x="104904" y="3069"/>
                    <a:pt x="108995" y="5518"/>
                    <a:pt x="108995" y="9206"/>
                  </a:cubicBezTo>
                  <a:cubicBezTo>
                    <a:pt x="108995" y="17640"/>
                    <a:pt x="105077" y="25616"/>
                    <a:pt x="102858" y="33753"/>
                  </a:cubicBezTo>
                  <a:cubicBezTo>
                    <a:pt x="102007" y="36874"/>
                    <a:pt x="101361" y="40131"/>
                    <a:pt x="99790" y="42959"/>
                  </a:cubicBezTo>
                  <a:cubicBezTo>
                    <a:pt x="96208" y="49406"/>
                    <a:pt x="91048" y="54894"/>
                    <a:pt x="87516" y="61369"/>
                  </a:cubicBezTo>
                  <a:cubicBezTo>
                    <a:pt x="71943" y="89919"/>
                    <a:pt x="92032" y="63685"/>
                    <a:pt x="72173" y="92054"/>
                  </a:cubicBezTo>
                  <a:cubicBezTo>
                    <a:pt x="68417" y="97419"/>
                    <a:pt x="63269" y="101780"/>
                    <a:pt x="59900" y="107396"/>
                  </a:cubicBezTo>
                  <a:cubicBezTo>
                    <a:pt x="57066" y="112119"/>
                    <a:pt x="56226" y="117812"/>
                    <a:pt x="53763" y="122739"/>
                  </a:cubicBezTo>
                  <a:cubicBezTo>
                    <a:pt x="52114" y="126037"/>
                    <a:pt x="49275" y="128646"/>
                    <a:pt x="47626" y="131944"/>
                  </a:cubicBezTo>
                  <a:cubicBezTo>
                    <a:pt x="34918" y="157357"/>
                    <a:pt x="56012" y="123966"/>
                    <a:pt x="38420" y="150355"/>
                  </a:cubicBezTo>
                  <a:cubicBezTo>
                    <a:pt x="37397" y="153423"/>
                    <a:pt x="33065" y="157273"/>
                    <a:pt x="35352" y="159560"/>
                  </a:cubicBezTo>
                  <a:cubicBezTo>
                    <a:pt x="37639" y="161847"/>
                    <a:pt x="41664" y="157938"/>
                    <a:pt x="44557" y="156492"/>
                  </a:cubicBezTo>
                  <a:cubicBezTo>
                    <a:pt x="53102" y="152220"/>
                    <a:pt x="59745" y="145002"/>
                    <a:pt x="66037" y="138081"/>
                  </a:cubicBezTo>
                  <a:cubicBezTo>
                    <a:pt x="72380" y="131104"/>
                    <a:pt x="78104" y="123579"/>
                    <a:pt x="84447" y="116602"/>
                  </a:cubicBezTo>
                  <a:cubicBezTo>
                    <a:pt x="88339" y="112321"/>
                    <a:pt x="92877" y="108652"/>
                    <a:pt x="96721" y="104328"/>
                  </a:cubicBezTo>
                  <a:cubicBezTo>
                    <a:pt x="101072" y="99433"/>
                    <a:pt x="104553" y="93798"/>
                    <a:pt x="108995" y="88986"/>
                  </a:cubicBezTo>
                  <a:cubicBezTo>
                    <a:pt x="116844" y="80483"/>
                    <a:pt x="125360" y="72621"/>
                    <a:pt x="133543" y="64438"/>
                  </a:cubicBezTo>
                  <a:cubicBezTo>
                    <a:pt x="136611" y="61370"/>
                    <a:pt x="139138" y="57640"/>
                    <a:pt x="142748" y="55233"/>
                  </a:cubicBezTo>
                  <a:lnTo>
                    <a:pt x="161159" y="42959"/>
                  </a:lnTo>
                  <a:cubicBezTo>
                    <a:pt x="159113" y="50119"/>
                    <a:pt x="157788" y="57524"/>
                    <a:pt x="155022" y="64438"/>
                  </a:cubicBezTo>
                  <a:cubicBezTo>
                    <a:pt x="153652" y="67862"/>
                    <a:pt x="150430" y="70295"/>
                    <a:pt x="148885" y="73643"/>
                  </a:cubicBezTo>
                  <a:cubicBezTo>
                    <a:pt x="144269" y="83645"/>
                    <a:pt x="143221" y="95515"/>
                    <a:pt x="136611" y="104328"/>
                  </a:cubicBezTo>
                  <a:cubicBezTo>
                    <a:pt x="133543" y="108419"/>
                    <a:pt x="130116" y="112265"/>
                    <a:pt x="127406" y="116602"/>
                  </a:cubicBezTo>
                  <a:cubicBezTo>
                    <a:pt x="124982" y="120481"/>
                    <a:pt x="123928" y="125154"/>
                    <a:pt x="121269" y="128876"/>
                  </a:cubicBezTo>
                  <a:cubicBezTo>
                    <a:pt x="118747" y="132407"/>
                    <a:pt x="115132" y="135013"/>
                    <a:pt x="112063" y="138081"/>
                  </a:cubicBezTo>
                  <a:cubicBezTo>
                    <a:pt x="111040" y="141149"/>
                    <a:pt x="110269" y="144313"/>
                    <a:pt x="108995" y="147286"/>
                  </a:cubicBezTo>
                  <a:cubicBezTo>
                    <a:pt x="104323" y="158187"/>
                    <a:pt x="102884" y="159520"/>
                    <a:pt x="96721" y="168765"/>
                  </a:cubicBezTo>
                  <a:cubicBezTo>
                    <a:pt x="95698" y="171834"/>
                    <a:pt x="90760" y="176524"/>
                    <a:pt x="93653" y="177971"/>
                  </a:cubicBezTo>
                  <a:cubicBezTo>
                    <a:pt x="96951" y="179620"/>
                    <a:pt x="100140" y="174326"/>
                    <a:pt x="102858" y="171834"/>
                  </a:cubicBezTo>
                  <a:cubicBezTo>
                    <a:pt x="112454" y="163037"/>
                    <a:pt x="120060" y="152029"/>
                    <a:pt x="130474" y="144218"/>
                  </a:cubicBezTo>
                  <a:cubicBezTo>
                    <a:pt x="134565" y="141149"/>
                    <a:pt x="139327" y="138813"/>
                    <a:pt x="142748" y="135012"/>
                  </a:cubicBezTo>
                  <a:cubicBezTo>
                    <a:pt x="148634" y="128472"/>
                    <a:pt x="152725" y="120507"/>
                    <a:pt x="158090" y="113533"/>
                  </a:cubicBezTo>
                  <a:cubicBezTo>
                    <a:pt x="188001" y="74650"/>
                    <a:pt x="157994" y="115768"/>
                    <a:pt x="191843" y="76712"/>
                  </a:cubicBezTo>
                  <a:cubicBezTo>
                    <a:pt x="199481" y="67899"/>
                    <a:pt x="205076" y="57342"/>
                    <a:pt x="213322" y="49096"/>
                  </a:cubicBezTo>
                  <a:cubicBezTo>
                    <a:pt x="216391" y="46027"/>
                    <a:pt x="219750" y="43224"/>
                    <a:pt x="222528" y="39890"/>
                  </a:cubicBezTo>
                  <a:cubicBezTo>
                    <a:pt x="224889" y="37057"/>
                    <a:pt x="226057" y="33293"/>
                    <a:pt x="228665" y="30685"/>
                  </a:cubicBezTo>
                  <a:cubicBezTo>
                    <a:pt x="232281" y="27069"/>
                    <a:pt x="236848" y="24548"/>
                    <a:pt x="240939" y="21480"/>
                  </a:cubicBezTo>
                  <a:cubicBezTo>
                    <a:pt x="242985" y="18411"/>
                    <a:pt x="246182" y="8696"/>
                    <a:pt x="247076" y="12274"/>
                  </a:cubicBezTo>
                  <a:cubicBezTo>
                    <a:pt x="248830" y="19290"/>
                    <a:pt x="245301" y="26637"/>
                    <a:pt x="244007" y="33753"/>
                  </a:cubicBezTo>
                  <a:cubicBezTo>
                    <a:pt x="241667" y="46622"/>
                    <a:pt x="236433" y="60219"/>
                    <a:pt x="228665" y="70575"/>
                  </a:cubicBezTo>
                  <a:lnTo>
                    <a:pt x="219459" y="82849"/>
                  </a:lnTo>
                  <a:cubicBezTo>
                    <a:pt x="218436" y="85917"/>
                    <a:pt x="217962" y="89227"/>
                    <a:pt x="216391" y="92054"/>
                  </a:cubicBezTo>
                  <a:cubicBezTo>
                    <a:pt x="212809" y="98502"/>
                    <a:pt x="204117" y="110465"/>
                    <a:pt x="204117" y="110465"/>
                  </a:cubicBezTo>
                  <a:cubicBezTo>
                    <a:pt x="202071" y="117625"/>
                    <a:pt x="200120" y="124812"/>
                    <a:pt x="197980" y="131944"/>
                  </a:cubicBezTo>
                  <a:cubicBezTo>
                    <a:pt x="197051" y="135042"/>
                    <a:pt x="196186" y="138176"/>
                    <a:pt x="194912" y="141149"/>
                  </a:cubicBezTo>
                  <a:cubicBezTo>
                    <a:pt x="193110" y="145353"/>
                    <a:pt x="190577" y="149219"/>
                    <a:pt x="188775" y="153423"/>
                  </a:cubicBezTo>
                  <a:cubicBezTo>
                    <a:pt x="187501" y="156396"/>
                    <a:pt x="183015" y="160835"/>
                    <a:pt x="185706" y="162629"/>
                  </a:cubicBezTo>
                  <a:cubicBezTo>
                    <a:pt x="189215" y="164968"/>
                    <a:pt x="194031" y="161041"/>
                    <a:pt x="197980" y="159560"/>
                  </a:cubicBezTo>
                  <a:cubicBezTo>
                    <a:pt x="215538" y="152975"/>
                    <a:pt x="206881" y="153951"/>
                    <a:pt x="222528" y="141149"/>
                  </a:cubicBezTo>
                  <a:cubicBezTo>
                    <a:pt x="229338" y="135577"/>
                    <a:pt x="237089" y="131243"/>
                    <a:pt x="244007" y="125807"/>
                  </a:cubicBezTo>
                  <a:cubicBezTo>
                    <a:pt x="251422" y="119981"/>
                    <a:pt x="257882" y="112973"/>
                    <a:pt x="265486" y="107396"/>
                  </a:cubicBezTo>
                  <a:cubicBezTo>
                    <a:pt x="287227" y="91452"/>
                    <a:pt x="305366" y="87464"/>
                    <a:pt x="323787" y="64438"/>
                  </a:cubicBezTo>
                  <a:cubicBezTo>
                    <a:pt x="327878" y="59324"/>
                    <a:pt x="331710" y="53991"/>
                    <a:pt x="336061" y="49096"/>
                  </a:cubicBezTo>
                  <a:cubicBezTo>
                    <a:pt x="339905" y="44772"/>
                    <a:pt x="344570" y="41215"/>
                    <a:pt x="348335" y="36822"/>
                  </a:cubicBezTo>
                  <a:cubicBezTo>
                    <a:pt x="350735" y="34022"/>
                    <a:pt x="352110" y="30449"/>
                    <a:pt x="354471" y="27616"/>
                  </a:cubicBezTo>
                  <a:cubicBezTo>
                    <a:pt x="360579" y="20286"/>
                    <a:pt x="374197" y="8767"/>
                    <a:pt x="382088" y="6137"/>
                  </a:cubicBezTo>
                  <a:lnTo>
                    <a:pt x="391293" y="3069"/>
                  </a:lnTo>
                  <a:cubicBezTo>
                    <a:pt x="393339" y="7160"/>
                    <a:pt x="398077" y="10815"/>
                    <a:pt x="397430" y="15343"/>
                  </a:cubicBezTo>
                  <a:cubicBezTo>
                    <a:pt x="396816" y="19639"/>
                    <a:pt x="390631" y="20937"/>
                    <a:pt x="388224" y="24548"/>
                  </a:cubicBezTo>
                  <a:cubicBezTo>
                    <a:pt x="386430" y="27239"/>
                    <a:pt x="387036" y="31121"/>
                    <a:pt x="385156" y="33753"/>
                  </a:cubicBezTo>
                  <a:cubicBezTo>
                    <a:pt x="381793" y="38461"/>
                    <a:pt x="376726" y="41703"/>
                    <a:pt x="372882" y="46027"/>
                  </a:cubicBezTo>
                  <a:cubicBezTo>
                    <a:pt x="368531" y="50922"/>
                    <a:pt x="364921" y="56440"/>
                    <a:pt x="360608" y="61369"/>
                  </a:cubicBezTo>
                  <a:cubicBezTo>
                    <a:pt x="357750" y="64635"/>
                    <a:pt x="353925" y="67044"/>
                    <a:pt x="351403" y="70575"/>
                  </a:cubicBezTo>
                  <a:cubicBezTo>
                    <a:pt x="337766" y="89667"/>
                    <a:pt x="354811" y="78076"/>
                    <a:pt x="332992" y="88986"/>
                  </a:cubicBezTo>
                  <a:cubicBezTo>
                    <a:pt x="328901" y="94100"/>
                    <a:pt x="325031" y="99399"/>
                    <a:pt x="320718" y="104328"/>
                  </a:cubicBezTo>
                  <a:cubicBezTo>
                    <a:pt x="317861" y="107594"/>
                    <a:pt x="314337" y="110238"/>
                    <a:pt x="311513" y="113533"/>
                  </a:cubicBezTo>
                  <a:cubicBezTo>
                    <a:pt x="308185" y="117416"/>
                    <a:pt x="306078" y="122351"/>
                    <a:pt x="302308" y="125807"/>
                  </a:cubicBezTo>
                  <a:cubicBezTo>
                    <a:pt x="293711" y="133687"/>
                    <a:pt x="274692" y="147286"/>
                    <a:pt x="274692" y="147286"/>
                  </a:cubicBezTo>
                  <a:cubicBezTo>
                    <a:pt x="272646" y="151377"/>
                    <a:pt x="271483" y="156046"/>
                    <a:pt x="268555" y="159560"/>
                  </a:cubicBezTo>
                  <a:cubicBezTo>
                    <a:pt x="261596" y="167911"/>
                    <a:pt x="243188" y="168390"/>
                    <a:pt x="277760" y="162629"/>
                  </a:cubicBezTo>
                  <a:cubicBezTo>
                    <a:pt x="282874" y="160583"/>
                    <a:pt x="288379" y="159326"/>
                    <a:pt x="293102" y="156492"/>
                  </a:cubicBezTo>
                  <a:cubicBezTo>
                    <a:pt x="303808" y="150068"/>
                    <a:pt x="312619" y="140595"/>
                    <a:pt x="323787" y="135012"/>
                  </a:cubicBezTo>
                  <a:cubicBezTo>
                    <a:pt x="351413" y="121201"/>
                    <a:pt x="317947" y="138730"/>
                    <a:pt x="357540" y="113533"/>
                  </a:cubicBezTo>
                  <a:cubicBezTo>
                    <a:pt x="378628" y="100113"/>
                    <a:pt x="362009" y="116488"/>
                    <a:pt x="385156" y="95122"/>
                  </a:cubicBezTo>
                  <a:cubicBezTo>
                    <a:pt x="393659" y="87273"/>
                    <a:pt x="400076" y="76994"/>
                    <a:pt x="409704" y="70575"/>
                  </a:cubicBezTo>
                  <a:cubicBezTo>
                    <a:pt x="412772" y="68529"/>
                    <a:pt x="416153" y="66888"/>
                    <a:pt x="418909" y="64438"/>
                  </a:cubicBezTo>
                  <a:cubicBezTo>
                    <a:pt x="450436" y="36413"/>
                    <a:pt x="425634" y="53818"/>
                    <a:pt x="446525" y="39890"/>
                  </a:cubicBezTo>
                  <a:cubicBezTo>
                    <a:pt x="447548" y="43981"/>
                    <a:pt x="449594" y="47947"/>
                    <a:pt x="449594" y="52164"/>
                  </a:cubicBezTo>
                  <a:cubicBezTo>
                    <a:pt x="449594" y="59396"/>
                    <a:pt x="448997" y="66846"/>
                    <a:pt x="446525" y="73643"/>
                  </a:cubicBezTo>
                  <a:cubicBezTo>
                    <a:pt x="443220" y="82733"/>
                    <a:pt x="430334" y="91141"/>
                    <a:pt x="425046" y="98191"/>
                  </a:cubicBezTo>
                  <a:cubicBezTo>
                    <a:pt x="400813" y="130501"/>
                    <a:pt x="437469" y="91905"/>
                    <a:pt x="409704" y="119670"/>
                  </a:cubicBezTo>
                  <a:cubicBezTo>
                    <a:pt x="408681" y="122739"/>
                    <a:pt x="405188" y="125983"/>
                    <a:pt x="406635" y="128876"/>
                  </a:cubicBezTo>
                  <a:cubicBezTo>
                    <a:pt x="408082" y="131769"/>
                    <a:pt x="412606" y="131944"/>
                    <a:pt x="415841" y="131944"/>
                  </a:cubicBezTo>
                  <a:cubicBezTo>
                    <a:pt x="417809" y="131944"/>
                    <a:pt x="434425" y="127254"/>
                    <a:pt x="437320" y="125807"/>
                  </a:cubicBezTo>
                  <a:cubicBezTo>
                    <a:pt x="440618" y="124158"/>
                    <a:pt x="443155" y="121168"/>
                    <a:pt x="446525" y="119670"/>
                  </a:cubicBezTo>
                  <a:cubicBezTo>
                    <a:pt x="452436" y="117043"/>
                    <a:pt x="459389" y="116861"/>
                    <a:pt x="464936" y="113533"/>
                  </a:cubicBezTo>
                  <a:cubicBezTo>
                    <a:pt x="470050" y="110465"/>
                    <a:pt x="475316" y="107636"/>
                    <a:pt x="480278" y="104328"/>
                  </a:cubicBezTo>
                  <a:cubicBezTo>
                    <a:pt x="484533" y="101491"/>
                    <a:pt x="488112" y="97659"/>
                    <a:pt x="492552" y="95122"/>
                  </a:cubicBezTo>
                  <a:cubicBezTo>
                    <a:pt x="495360" y="93517"/>
                    <a:pt x="498689" y="93077"/>
                    <a:pt x="501757" y="92054"/>
                  </a:cubicBezTo>
                  <a:cubicBezTo>
                    <a:pt x="504826" y="90008"/>
                    <a:pt x="507664" y="87566"/>
                    <a:pt x="510963" y="85917"/>
                  </a:cubicBezTo>
                  <a:cubicBezTo>
                    <a:pt x="513856" y="84471"/>
                    <a:pt x="518722" y="79956"/>
                    <a:pt x="520168" y="82849"/>
                  </a:cubicBezTo>
                  <a:cubicBezTo>
                    <a:pt x="521817" y="86148"/>
                    <a:pt x="517158" y="90100"/>
                    <a:pt x="514031" y="92054"/>
                  </a:cubicBezTo>
                  <a:cubicBezTo>
                    <a:pt x="508545" y="95482"/>
                    <a:pt x="501002" y="94603"/>
                    <a:pt x="495620" y="98191"/>
                  </a:cubicBezTo>
                  <a:cubicBezTo>
                    <a:pt x="492552" y="100237"/>
                    <a:pt x="486415" y="100640"/>
                    <a:pt x="486415" y="104328"/>
                  </a:cubicBezTo>
                  <a:cubicBezTo>
                    <a:pt x="486415" y="107562"/>
                    <a:pt x="492793" y="102830"/>
                    <a:pt x="495620" y="101259"/>
                  </a:cubicBezTo>
                  <a:cubicBezTo>
                    <a:pt x="500153" y="98741"/>
                    <a:pt x="520705" y="84680"/>
                    <a:pt x="526305" y="79780"/>
                  </a:cubicBezTo>
                  <a:cubicBezTo>
                    <a:pt x="544225" y="64099"/>
                    <a:pt x="531212" y="69961"/>
                    <a:pt x="547784" y="64438"/>
                  </a:cubicBezTo>
                  <a:cubicBezTo>
                    <a:pt x="550853" y="61370"/>
                    <a:pt x="553459" y="57755"/>
                    <a:pt x="556990" y="55233"/>
                  </a:cubicBezTo>
                  <a:cubicBezTo>
                    <a:pt x="560712" y="52574"/>
                    <a:pt x="565292" y="51365"/>
                    <a:pt x="569263" y="49096"/>
                  </a:cubicBezTo>
                  <a:cubicBezTo>
                    <a:pt x="585918" y="39579"/>
                    <a:pt x="570798" y="45517"/>
                    <a:pt x="587674" y="39890"/>
                  </a:cubicBezTo>
                  <a:cubicBezTo>
                    <a:pt x="564918" y="32305"/>
                    <a:pt x="576769" y="34965"/>
                    <a:pt x="532442" y="39890"/>
                  </a:cubicBezTo>
                  <a:cubicBezTo>
                    <a:pt x="529227" y="40247"/>
                    <a:pt x="526130" y="41512"/>
                    <a:pt x="523237" y="42959"/>
                  </a:cubicBezTo>
                  <a:cubicBezTo>
                    <a:pt x="519938" y="44608"/>
                    <a:pt x="517401" y="47598"/>
                    <a:pt x="514031" y="49096"/>
                  </a:cubicBezTo>
                  <a:cubicBezTo>
                    <a:pt x="508120" y="51723"/>
                    <a:pt x="489157" y="55514"/>
                    <a:pt x="495620" y="55233"/>
                  </a:cubicBezTo>
                  <a:lnTo>
                    <a:pt x="566195" y="52164"/>
                  </a:lnTo>
                  <a:cubicBezTo>
                    <a:pt x="573458" y="49743"/>
                    <a:pt x="583340" y="46027"/>
                    <a:pt x="590743" y="46027"/>
                  </a:cubicBezTo>
                  <a:cubicBezTo>
                    <a:pt x="596964" y="46027"/>
                    <a:pt x="603016" y="48073"/>
                    <a:pt x="609153" y="49096"/>
                  </a:cubicBezTo>
                  <a:cubicBezTo>
                    <a:pt x="603160" y="61081"/>
                    <a:pt x="605376" y="61723"/>
                    <a:pt x="593811" y="67506"/>
                  </a:cubicBezTo>
                  <a:cubicBezTo>
                    <a:pt x="590918" y="68953"/>
                    <a:pt x="581372" y="70575"/>
                    <a:pt x="584606" y="70575"/>
                  </a:cubicBezTo>
                  <a:cubicBezTo>
                    <a:pt x="588823" y="70575"/>
                    <a:pt x="592673" y="67796"/>
                    <a:pt x="596880" y="67506"/>
                  </a:cubicBezTo>
                  <a:cubicBezTo>
                    <a:pt x="622410" y="65745"/>
                    <a:pt x="648021" y="65461"/>
                    <a:pt x="673591" y="64438"/>
                  </a:cubicBezTo>
                  <a:cubicBezTo>
                    <a:pt x="676659" y="63415"/>
                    <a:pt x="680916" y="64001"/>
                    <a:pt x="682796" y="61369"/>
                  </a:cubicBezTo>
                  <a:cubicBezTo>
                    <a:pt x="686556" y="56105"/>
                    <a:pt x="688933" y="42959"/>
                    <a:pt x="688933" y="42959"/>
                  </a:cubicBezTo>
                  <a:cubicBezTo>
                    <a:pt x="685865" y="40913"/>
                    <a:pt x="683416" y="36822"/>
                    <a:pt x="679728" y="36822"/>
                  </a:cubicBezTo>
                  <a:cubicBezTo>
                    <a:pt x="675154" y="36822"/>
                    <a:pt x="671658" y="41157"/>
                    <a:pt x="667454" y="42959"/>
                  </a:cubicBezTo>
                  <a:cubicBezTo>
                    <a:pt x="656745" y="47549"/>
                    <a:pt x="649470" y="47281"/>
                    <a:pt x="636769" y="49096"/>
                  </a:cubicBezTo>
                  <a:cubicBezTo>
                    <a:pt x="633701" y="50119"/>
                    <a:pt x="630702" y="51380"/>
                    <a:pt x="627564" y="52164"/>
                  </a:cubicBezTo>
                  <a:cubicBezTo>
                    <a:pt x="622504" y="53429"/>
                    <a:pt x="617105" y="53402"/>
                    <a:pt x="612222" y="55233"/>
                  </a:cubicBezTo>
                  <a:cubicBezTo>
                    <a:pt x="608769" y="56528"/>
                    <a:pt x="606315" y="59720"/>
                    <a:pt x="603016" y="61369"/>
                  </a:cubicBezTo>
                  <a:cubicBezTo>
                    <a:pt x="600123" y="62815"/>
                    <a:pt x="596879" y="63415"/>
                    <a:pt x="593811" y="64438"/>
                  </a:cubicBezTo>
                  <a:cubicBezTo>
                    <a:pt x="590743" y="67506"/>
                    <a:pt x="588077" y="71039"/>
                    <a:pt x="584606" y="73643"/>
                  </a:cubicBezTo>
                  <a:cubicBezTo>
                    <a:pt x="579835" y="77222"/>
                    <a:pt x="574321" y="79688"/>
                    <a:pt x="569263" y="82849"/>
                  </a:cubicBezTo>
                  <a:cubicBezTo>
                    <a:pt x="566136" y="84804"/>
                    <a:pt x="563185" y="87031"/>
                    <a:pt x="560058" y="88986"/>
                  </a:cubicBezTo>
                  <a:cubicBezTo>
                    <a:pt x="555001" y="92147"/>
                    <a:pt x="549773" y="95030"/>
                    <a:pt x="544716" y="98191"/>
                  </a:cubicBezTo>
                  <a:cubicBezTo>
                    <a:pt x="541589" y="100146"/>
                    <a:pt x="538712" y="102498"/>
                    <a:pt x="535510" y="104328"/>
                  </a:cubicBezTo>
                  <a:cubicBezTo>
                    <a:pt x="531539" y="106597"/>
                    <a:pt x="518663" y="110465"/>
                    <a:pt x="523237" y="110465"/>
                  </a:cubicBezTo>
                  <a:cubicBezTo>
                    <a:pt x="529706" y="110465"/>
                    <a:pt x="535510" y="106374"/>
                    <a:pt x="541647" y="104328"/>
                  </a:cubicBezTo>
                  <a:cubicBezTo>
                    <a:pt x="545738" y="100237"/>
                    <a:pt x="549292" y="95526"/>
                    <a:pt x="553921" y="92054"/>
                  </a:cubicBezTo>
                  <a:cubicBezTo>
                    <a:pt x="557580" y="89309"/>
                    <a:pt x="562223" y="88187"/>
                    <a:pt x="566195" y="85917"/>
                  </a:cubicBezTo>
                  <a:cubicBezTo>
                    <a:pt x="569397" y="84087"/>
                    <a:pt x="572198" y="81610"/>
                    <a:pt x="575400" y="79780"/>
                  </a:cubicBezTo>
                  <a:cubicBezTo>
                    <a:pt x="579372" y="77510"/>
                    <a:pt x="583952" y="76302"/>
                    <a:pt x="587674" y="73643"/>
                  </a:cubicBezTo>
                  <a:cubicBezTo>
                    <a:pt x="591205" y="71121"/>
                    <a:pt x="593349" y="66960"/>
                    <a:pt x="596880" y="64438"/>
                  </a:cubicBezTo>
                  <a:cubicBezTo>
                    <a:pt x="600602" y="61779"/>
                    <a:pt x="605182" y="60570"/>
                    <a:pt x="609153" y="58301"/>
                  </a:cubicBezTo>
                  <a:cubicBezTo>
                    <a:pt x="612355" y="56471"/>
                    <a:pt x="615290" y="54210"/>
                    <a:pt x="618359" y="52164"/>
                  </a:cubicBezTo>
                  <a:cubicBezTo>
                    <a:pt x="618988" y="50276"/>
                    <a:pt x="625911" y="35641"/>
                    <a:pt x="618359" y="33753"/>
                  </a:cubicBezTo>
                  <a:cubicBezTo>
                    <a:pt x="611343" y="31999"/>
                    <a:pt x="604049" y="35866"/>
                    <a:pt x="596880" y="36822"/>
                  </a:cubicBezTo>
                  <a:lnTo>
                    <a:pt x="572332" y="39890"/>
                  </a:lnTo>
                  <a:cubicBezTo>
                    <a:pt x="560612" y="42820"/>
                    <a:pt x="556271" y="43319"/>
                    <a:pt x="544716" y="49096"/>
                  </a:cubicBezTo>
                  <a:cubicBezTo>
                    <a:pt x="539381" y="51763"/>
                    <a:pt x="534708" y="55634"/>
                    <a:pt x="529373" y="58301"/>
                  </a:cubicBezTo>
                  <a:cubicBezTo>
                    <a:pt x="526480" y="59747"/>
                    <a:pt x="523061" y="59923"/>
                    <a:pt x="520168" y="61369"/>
                  </a:cubicBezTo>
                  <a:cubicBezTo>
                    <a:pt x="514834" y="64036"/>
                    <a:pt x="510039" y="67678"/>
                    <a:pt x="504826" y="70575"/>
                  </a:cubicBezTo>
                  <a:cubicBezTo>
                    <a:pt x="500827" y="72797"/>
                    <a:pt x="496431" y="74288"/>
                    <a:pt x="492552" y="76712"/>
                  </a:cubicBezTo>
                  <a:cubicBezTo>
                    <a:pt x="488215" y="79422"/>
                    <a:pt x="484951" y="83840"/>
                    <a:pt x="480278" y="85917"/>
                  </a:cubicBezTo>
                  <a:cubicBezTo>
                    <a:pt x="475512" y="88035"/>
                    <a:pt x="469996" y="87721"/>
                    <a:pt x="464936" y="88986"/>
                  </a:cubicBezTo>
                  <a:cubicBezTo>
                    <a:pt x="461798" y="89770"/>
                    <a:pt x="458799" y="91031"/>
                    <a:pt x="455731" y="92054"/>
                  </a:cubicBezTo>
                  <a:cubicBezTo>
                    <a:pt x="452662" y="94100"/>
                    <a:pt x="449824" y="99840"/>
                    <a:pt x="446525" y="98191"/>
                  </a:cubicBezTo>
                  <a:cubicBezTo>
                    <a:pt x="443632" y="96745"/>
                    <a:pt x="447307" y="91273"/>
                    <a:pt x="449594" y="88986"/>
                  </a:cubicBezTo>
                  <a:cubicBezTo>
                    <a:pt x="456826" y="81754"/>
                    <a:pt x="465631" y="76248"/>
                    <a:pt x="474141" y="70575"/>
                  </a:cubicBezTo>
                  <a:cubicBezTo>
                    <a:pt x="477210" y="68529"/>
                    <a:pt x="479977" y="65936"/>
                    <a:pt x="483347" y="64438"/>
                  </a:cubicBezTo>
                  <a:cubicBezTo>
                    <a:pt x="489258" y="61811"/>
                    <a:pt x="501757" y="58301"/>
                    <a:pt x="501757" y="58301"/>
                  </a:cubicBezTo>
                  <a:cubicBezTo>
                    <a:pt x="497666" y="57278"/>
                    <a:pt x="493696" y="55032"/>
                    <a:pt x="489484" y="55233"/>
                  </a:cubicBezTo>
                  <a:cubicBezTo>
                    <a:pt x="471996" y="56066"/>
                    <a:pt x="454569" y="58369"/>
                    <a:pt x="437320" y="61369"/>
                  </a:cubicBezTo>
                  <a:cubicBezTo>
                    <a:pt x="420665" y="64265"/>
                    <a:pt x="417621" y="68904"/>
                    <a:pt x="403567" y="76712"/>
                  </a:cubicBezTo>
                  <a:cubicBezTo>
                    <a:pt x="380205" y="89692"/>
                    <a:pt x="401379" y="76125"/>
                    <a:pt x="382088" y="88986"/>
                  </a:cubicBezTo>
                  <a:cubicBezTo>
                    <a:pt x="380042" y="92054"/>
                    <a:pt x="372263" y="98191"/>
                    <a:pt x="375951" y="98191"/>
                  </a:cubicBezTo>
                  <a:cubicBezTo>
                    <a:pt x="380290" y="98191"/>
                    <a:pt x="381388" y="91139"/>
                    <a:pt x="385156" y="88986"/>
                  </a:cubicBezTo>
                  <a:cubicBezTo>
                    <a:pt x="392316" y="84895"/>
                    <a:pt x="399642" y="81083"/>
                    <a:pt x="406635" y="76712"/>
                  </a:cubicBezTo>
                  <a:cubicBezTo>
                    <a:pt x="427878" y="63435"/>
                    <a:pt x="430313" y="61254"/>
                    <a:pt x="446525" y="49096"/>
                  </a:cubicBezTo>
                  <a:cubicBezTo>
                    <a:pt x="423801" y="43414"/>
                    <a:pt x="443228" y="47748"/>
                    <a:pt x="409704" y="42959"/>
                  </a:cubicBezTo>
                  <a:cubicBezTo>
                    <a:pt x="364863" y="36553"/>
                    <a:pt x="424532" y="41967"/>
                    <a:pt x="342198" y="36822"/>
                  </a:cubicBezTo>
                  <a:cubicBezTo>
                    <a:pt x="354089" y="54657"/>
                    <a:pt x="348558" y="42142"/>
                    <a:pt x="345266" y="76712"/>
                  </a:cubicBezTo>
                  <a:cubicBezTo>
                    <a:pt x="345080" y="78663"/>
                    <a:pt x="342866" y="116466"/>
                    <a:pt x="339129" y="125807"/>
                  </a:cubicBezTo>
                  <a:cubicBezTo>
                    <a:pt x="333741" y="139277"/>
                    <a:pt x="318816" y="154851"/>
                    <a:pt x="308445" y="162629"/>
                  </a:cubicBezTo>
                  <a:cubicBezTo>
                    <a:pt x="304354" y="165697"/>
                    <a:pt x="300844" y="169757"/>
                    <a:pt x="296171" y="171834"/>
                  </a:cubicBezTo>
                  <a:cubicBezTo>
                    <a:pt x="291405" y="173952"/>
                    <a:pt x="285943" y="173879"/>
                    <a:pt x="280829" y="174902"/>
                  </a:cubicBezTo>
                  <a:cubicBezTo>
                    <a:pt x="270601" y="170811"/>
                    <a:pt x="259526" y="168402"/>
                    <a:pt x="250144" y="162629"/>
                  </a:cubicBezTo>
                  <a:cubicBezTo>
                    <a:pt x="245789" y="159949"/>
                    <a:pt x="243685" y="154670"/>
                    <a:pt x="240939" y="150355"/>
                  </a:cubicBezTo>
                  <a:cubicBezTo>
                    <a:pt x="236512" y="143398"/>
                    <a:pt x="232121" y="136363"/>
                    <a:pt x="228665" y="128876"/>
                  </a:cubicBezTo>
                  <a:cubicBezTo>
                    <a:pt x="225954" y="123002"/>
                    <a:pt x="224931" y="116471"/>
                    <a:pt x="222528" y="110465"/>
                  </a:cubicBezTo>
                  <a:cubicBezTo>
                    <a:pt x="220829" y="106218"/>
                    <a:pt x="218437" y="102282"/>
                    <a:pt x="216391" y="98191"/>
                  </a:cubicBezTo>
                  <a:cubicBezTo>
                    <a:pt x="217414" y="88986"/>
                    <a:pt x="215626" y="79007"/>
                    <a:pt x="219459" y="70575"/>
                  </a:cubicBezTo>
                  <a:cubicBezTo>
                    <a:pt x="221352" y="66411"/>
                    <a:pt x="227159" y="64438"/>
                    <a:pt x="231733" y="64438"/>
                  </a:cubicBezTo>
                  <a:cubicBezTo>
                    <a:pt x="247211" y="64438"/>
                    <a:pt x="262418" y="68529"/>
                    <a:pt x="277760" y="70575"/>
                  </a:cubicBezTo>
                  <a:cubicBezTo>
                    <a:pt x="287004" y="76738"/>
                    <a:pt x="288339" y="78178"/>
                    <a:pt x="299239" y="82849"/>
                  </a:cubicBezTo>
                  <a:cubicBezTo>
                    <a:pt x="302212" y="84123"/>
                    <a:pt x="305376" y="84894"/>
                    <a:pt x="308445" y="85917"/>
                  </a:cubicBezTo>
                  <a:cubicBezTo>
                    <a:pt x="288532" y="115785"/>
                    <a:pt x="326098" y="65699"/>
                    <a:pt x="253212" y="82849"/>
                  </a:cubicBezTo>
                  <a:cubicBezTo>
                    <a:pt x="245185" y="84738"/>
                    <a:pt x="251998" y="99361"/>
                    <a:pt x="250144" y="107396"/>
                  </a:cubicBezTo>
                  <a:cubicBezTo>
                    <a:pt x="246413" y="123566"/>
                    <a:pt x="241217" y="126575"/>
                    <a:pt x="228665" y="138081"/>
                  </a:cubicBezTo>
                  <a:cubicBezTo>
                    <a:pt x="221714" y="144453"/>
                    <a:pt x="213994" y="149967"/>
                    <a:pt x="207186" y="156492"/>
                  </a:cubicBezTo>
                  <a:cubicBezTo>
                    <a:pt x="189432" y="173506"/>
                    <a:pt x="173401" y="192318"/>
                    <a:pt x="155022" y="208655"/>
                  </a:cubicBezTo>
                  <a:cubicBezTo>
                    <a:pt x="142402" y="219873"/>
                    <a:pt x="125372" y="237288"/>
                    <a:pt x="108995" y="245477"/>
                  </a:cubicBezTo>
                  <a:cubicBezTo>
                    <a:pt x="98612" y="250668"/>
                    <a:pt x="86466" y="252437"/>
                    <a:pt x="75242" y="254682"/>
                  </a:cubicBezTo>
                  <a:cubicBezTo>
                    <a:pt x="71151" y="253659"/>
                    <a:pt x="63883" y="255731"/>
                    <a:pt x="62968" y="251614"/>
                  </a:cubicBezTo>
                  <a:cubicBezTo>
                    <a:pt x="61138" y="243380"/>
                    <a:pt x="66077" y="234938"/>
                    <a:pt x="69105" y="227066"/>
                  </a:cubicBezTo>
                  <a:cubicBezTo>
                    <a:pt x="71246" y="221500"/>
                    <a:pt x="75108" y="216755"/>
                    <a:pt x="78310" y="211724"/>
                  </a:cubicBezTo>
                  <a:cubicBezTo>
                    <a:pt x="80066" y="208964"/>
                    <a:pt x="95418" y="185411"/>
                    <a:pt x="99790" y="181039"/>
                  </a:cubicBezTo>
                  <a:cubicBezTo>
                    <a:pt x="102398" y="178431"/>
                    <a:pt x="105927" y="176948"/>
                    <a:pt x="108995" y="174902"/>
                  </a:cubicBezTo>
                  <a:cubicBezTo>
                    <a:pt x="111041" y="171834"/>
                    <a:pt x="113872" y="169163"/>
                    <a:pt x="115132" y="165697"/>
                  </a:cubicBezTo>
                  <a:cubicBezTo>
                    <a:pt x="118014" y="157770"/>
                    <a:pt x="116930" y="148382"/>
                    <a:pt x="121269" y="141149"/>
                  </a:cubicBezTo>
                  <a:cubicBezTo>
                    <a:pt x="141046" y="108186"/>
                    <a:pt x="120093" y="145623"/>
                    <a:pt x="142748" y="88986"/>
                  </a:cubicBezTo>
                  <a:lnTo>
                    <a:pt x="155022" y="58301"/>
                  </a:lnTo>
                  <a:cubicBezTo>
                    <a:pt x="156045" y="53187"/>
                    <a:pt x="155502" y="47487"/>
                    <a:pt x="158090" y="42959"/>
                  </a:cubicBezTo>
                  <a:cubicBezTo>
                    <a:pt x="168023" y="25577"/>
                    <a:pt x="172248" y="46494"/>
                    <a:pt x="176501" y="52164"/>
                  </a:cubicBezTo>
                  <a:cubicBezTo>
                    <a:pt x="179105" y="55635"/>
                    <a:pt x="182928" y="58035"/>
                    <a:pt x="185706" y="61369"/>
                  </a:cubicBezTo>
                  <a:cubicBezTo>
                    <a:pt x="188067" y="64202"/>
                    <a:pt x="189797" y="67506"/>
                    <a:pt x="191843" y="70575"/>
                  </a:cubicBezTo>
                  <a:cubicBezTo>
                    <a:pt x="182173" y="89915"/>
                    <a:pt x="191285" y="77829"/>
                    <a:pt x="173433" y="88986"/>
                  </a:cubicBezTo>
                  <a:cubicBezTo>
                    <a:pt x="156114" y="99811"/>
                    <a:pt x="165138" y="99254"/>
                    <a:pt x="142748" y="107396"/>
                  </a:cubicBezTo>
                  <a:cubicBezTo>
                    <a:pt x="137847" y="109178"/>
                    <a:pt x="132497" y="109334"/>
                    <a:pt x="127406" y="110465"/>
                  </a:cubicBezTo>
                  <a:cubicBezTo>
                    <a:pt x="123289" y="111380"/>
                    <a:pt x="119223" y="112510"/>
                    <a:pt x="115132" y="113533"/>
                  </a:cubicBezTo>
                  <a:cubicBezTo>
                    <a:pt x="96359" y="108840"/>
                    <a:pt x="93732" y="111729"/>
                    <a:pt x="124337" y="92054"/>
                  </a:cubicBezTo>
                  <a:cubicBezTo>
                    <a:pt x="130889" y="87842"/>
                    <a:pt x="138744" y="86113"/>
                    <a:pt x="145816" y="82849"/>
                  </a:cubicBezTo>
                  <a:cubicBezTo>
                    <a:pt x="168333" y="72456"/>
                    <a:pt x="164184" y="71354"/>
                    <a:pt x="191843" y="64438"/>
                  </a:cubicBezTo>
                  <a:cubicBezTo>
                    <a:pt x="195934" y="63415"/>
                    <a:pt x="200062" y="62528"/>
                    <a:pt x="204117" y="61369"/>
                  </a:cubicBezTo>
                  <a:cubicBezTo>
                    <a:pt x="207227" y="60480"/>
                    <a:pt x="216215" y="56855"/>
                    <a:pt x="213322" y="58301"/>
                  </a:cubicBezTo>
                  <a:cubicBezTo>
                    <a:pt x="198889" y="65518"/>
                    <a:pt x="193486" y="67592"/>
                    <a:pt x="179569" y="70575"/>
                  </a:cubicBezTo>
                  <a:cubicBezTo>
                    <a:pt x="169370" y="72761"/>
                    <a:pt x="148885" y="76712"/>
                    <a:pt x="148885" y="76712"/>
                  </a:cubicBezTo>
                  <a:cubicBezTo>
                    <a:pt x="133173" y="68856"/>
                    <a:pt x="121853" y="70527"/>
                    <a:pt x="133543" y="49096"/>
                  </a:cubicBezTo>
                  <a:cubicBezTo>
                    <a:pt x="142395" y="32867"/>
                    <a:pt x="151919" y="32741"/>
                    <a:pt x="167296" y="27616"/>
                  </a:cubicBezTo>
                  <a:lnTo>
                    <a:pt x="176501" y="24548"/>
                  </a:lnTo>
                  <a:cubicBezTo>
                    <a:pt x="169341" y="23525"/>
                    <a:pt x="162114" y="22898"/>
                    <a:pt x="155022" y="21480"/>
                  </a:cubicBezTo>
                  <a:cubicBezTo>
                    <a:pt x="151850" y="20846"/>
                    <a:pt x="145816" y="21646"/>
                    <a:pt x="145816" y="18411"/>
                  </a:cubicBezTo>
                  <a:cubicBezTo>
                    <a:pt x="145816" y="14723"/>
                    <a:pt x="151953" y="14320"/>
                    <a:pt x="155022" y="12274"/>
                  </a:cubicBezTo>
                  <a:cubicBezTo>
                    <a:pt x="161707" y="32332"/>
                    <a:pt x="158726" y="13356"/>
                    <a:pt x="133543" y="24548"/>
                  </a:cubicBezTo>
                  <a:cubicBezTo>
                    <a:pt x="130587" y="25862"/>
                    <a:pt x="131829" y="30816"/>
                    <a:pt x="130474" y="33753"/>
                  </a:cubicBezTo>
                  <a:cubicBezTo>
                    <a:pt x="125682" y="44136"/>
                    <a:pt x="124647" y="58094"/>
                    <a:pt x="115132" y="64438"/>
                  </a:cubicBezTo>
                  <a:cubicBezTo>
                    <a:pt x="112064" y="66484"/>
                    <a:pt x="108428" y="67865"/>
                    <a:pt x="105927" y="70575"/>
                  </a:cubicBezTo>
                  <a:cubicBezTo>
                    <a:pt x="96067" y="81257"/>
                    <a:pt x="78310" y="104328"/>
                    <a:pt x="78310" y="104328"/>
                  </a:cubicBezTo>
                  <a:cubicBezTo>
                    <a:pt x="77287" y="107396"/>
                    <a:pt x="75242" y="110299"/>
                    <a:pt x="75242" y="113533"/>
                  </a:cubicBezTo>
                  <a:cubicBezTo>
                    <a:pt x="75242" y="137269"/>
                    <a:pt x="76125" y="137665"/>
                    <a:pt x="81379" y="153423"/>
                  </a:cubicBezTo>
                  <a:cubicBezTo>
                    <a:pt x="79333" y="156492"/>
                    <a:pt x="78612" y="161131"/>
                    <a:pt x="75242" y="162629"/>
                  </a:cubicBezTo>
                  <a:cubicBezTo>
                    <a:pt x="57929" y="170324"/>
                    <a:pt x="39722" y="160081"/>
                    <a:pt x="69105" y="171834"/>
                  </a:cubicBezTo>
                  <a:cubicBezTo>
                    <a:pt x="102694" y="205423"/>
                    <a:pt x="81726" y="188916"/>
                    <a:pt x="185706" y="177971"/>
                  </a:cubicBezTo>
                  <a:cubicBezTo>
                    <a:pt x="190022" y="177517"/>
                    <a:pt x="190795" y="170137"/>
                    <a:pt x="194912" y="168765"/>
                  </a:cubicBezTo>
                  <a:cubicBezTo>
                    <a:pt x="206716" y="164830"/>
                    <a:pt x="231733" y="162629"/>
                    <a:pt x="231733" y="162629"/>
                  </a:cubicBezTo>
                  <a:cubicBezTo>
                    <a:pt x="239220" y="160133"/>
                    <a:pt x="244195" y="159372"/>
                    <a:pt x="250144" y="153423"/>
                  </a:cubicBezTo>
                  <a:cubicBezTo>
                    <a:pt x="252752" y="150815"/>
                    <a:pt x="253673" y="146826"/>
                    <a:pt x="256281" y="144218"/>
                  </a:cubicBezTo>
                  <a:cubicBezTo>
                    <a:pt x="258889" y="141610"/>
                    <a:pt x="262606" y="140385"/>
                    <a:pt x="265486" y="138081"/>
                  </a:cubicBezTo>
                  <a:cubicBezTo>
                    <a:pt x="267745" y="136274"/>
                    <a:pt x="269577" y="133990"/>
                    <a:pt x="271623" y="13194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9557088" y="2757312"/>
              <a:ext cx="969397" cy="450355"/>
            </a:xfrm>
            <a:custGeom>
              <a:avLst/>
              <a:gdLst>
                <a:gd name="connsiteX0" fmla="*/ 0 w 583006"/>
                <a:gd name="connsiteY0" fmla="*/ 107406 h 135400"/>
                <a:gd name="connsiteX1" fmla="*/ 15342 w 583006"/>
                <a:gd name="connsiteY1" fmla="*/ 98201 h 135400"/>
                <a:gd name="connsiteX2" fmla="*/ 21479 w 583006"/>
                <a:gd name="connsiteY2" fmla="*/ 88995 h 135400"/>
                <a:gd name="connsiteX3" fmla="*/ 30684 w 583006"/>
                <a:gd name="connsiteY3" fmla="*/ 79790 h 135400"/>
                <a:gd name="connsiteX4" fmla="*/ 49095 w 583006"/>
                <a:gd name="connsiteY4" fmla="*/ 67516 h 135400"/>
                <a:gd name="connsiteX5" fmla="*/ 55232 w 583006"/>
                <a:gd name="connsiteY5" fmla="*/ 58311 h 135400"/>
                <a:gd name="connsiteX6" fmla="*/ 73642 w 583006"/>
                <a:gd name="connsiteY6" fmla="*/ 52174 h 135400"/>
                <a:gd name="connsiteX7" fmla="*/ 82848 w 583006"/>
                <a:gd name="connsiteY7" fmla="*/ 58311 h 135400"/>
                <a:gd name="connsiteX8" fmla="*/ 88985 w 583006"/>
                <a:gd name="connsiteY8" fmla="*/ 76721 h 135400"/>
                <a:gd name="connsiteX9" fmla="*/ 79779 w 583006"/>
                <a:gd name="connsiteY9" fmla="*/ 82858 h 135400"/>
                <a:gd name="connsiteX10" fmla="*/ 67506 w 583006"/>
                <a:gd name="connsiteY10" fmla="*/ 101269 h 135400"/>
                <a:gd name="connsiteX11" fmla="*/ 70574 w 583006"/>
                <a:gd name="connsiteY11" fmla="*/ 110474 h 135400"/>
                <a:gd name="connsiteX12" fmla="*/ 104327 w 583006"/>
                <a:gd name="connsiteY12" fmla="*/ 98201 h 135400"/>
                <a:gd name="connsiteX13" fmla="*/ 113532 w 583006"/>
                <a:gd name="connsiteY13" fmla="*/ 92064 h 135400"/>
                <a:gd name="connsiteX14" fmla="*/ 116601 w 583006"/>
                <a:gd name="connsiteY14" fmla="*/ 82858 h 135400"/>
                <a:gd name="connsiteX15" fmla="*/ 135012 w 583006"/>
                <a:gd name="connsiteY15" fmla="*/ 64448 h 135400"/>
                <a:gd name="connsiteX16" fmla="*/ 138080 w 583006"/>
                <a:gd name="connsiteY16" fmla="*/ 55242 h 135400"/>
                <a:gd name="connsiteX17" fmla="*/ 150354 w 583006"/>
                <a:gd name="connsiteY17" fmla="*/ 36831 h 135400"/>
                <a:gd name="connsiteX18" fmla="*/ 162628 w 583006"/>
                <a:gd name="connsiteY18" fmla="*/ 21489 h 135400"/>
                <a:gd name="connsiteX19" fmla="*/ 181038 w 583006"/>
                <a:gd name="connsiteY19" fmla="*/ 15352 h 135400"/>
                <a:gd name="connsiteX20" fmla="*/ 202518 w 583006"/>
                <a:gd name="connsiteY20" fmla="*/ 18421 h 135400"/>
                <a:gd name="connsiteX21" fmla="*/ 199449 w 583006"/>
                <a:gd name="connsiteY21" fmla="*/ 36831 h 135400"/>
                <a:gd name="connsiteX22" fmla="*/ 187175 w 583006"/>
                <a:gd name="connsiteY22" fmla="*/ 55242 h 135400"/>
                <a:gd name="connsiteX23" fmla="*/ 184107 w 583006"/>
                <a:gd name="connsiteY23" fmla="*/ 64448 h 135400"/>
                <a:gd name="connsiteX24" fmla="*/ 181038 w 583006"/>
                <a:gd name="connsiteY24" fmla="*/ 76721 h 135400"/>
                <a:gd name="connsiteX25" fmla="*/ 171833 w 583006"/>
                <a:gd name="connsiteY25" fmla="*/ 82858 h 135400"/>
                <a:gd name="connsiteX26" fmla="*/ 162628 w 583006"/>
                <a:gd name="connsiteY26" fmla="*/ 101269 h 135400"/>
                <a:gd name="connsiteX27" fmla="*/ 165696 w 583006"/>
                <a:gd name="connsiteY27" fmla="*/ 110474 h 135400"/>
                <a:gd name="connsiteX28" fmla="*/ 193312 w 583006"/>
                <a:gd name="connsiteY28" fmla="*/ 107406 h 135400"/>
                <a:gd name="connsiteX29" fmla="*/ 202518 w 583006"/>
                <a:gd name="connsiteY29" fmla="*/ 104337 h 135400"/>
                <a:gd name="connsiteX30" fmla="*/ 208655 w 583006"/>
                <a:gd name="connsiteY30" fmla="*/ 95132 h 135400"/>
                <a:gd name="connsiteX31" fmla="*/ 217860 w 583006"/>
                <a:gd name="connsiteY31" fmla="*/ 85927 h 135400"/>
                <a:gd name="connsiteX32" fmla="*/ 227065 w 583006"/>
                <a:gd name="connsiteY32" fmla="*/ 67516 h 135400"/>
                <a:gd name="connsiteX33" fmla="*/ 233202 w 583006"/>
                <a:gd name="connsiteY33" fmla="*/ 55242 h 135400"/>
                <a:gd name="connsiteX34" fmla="*/ 236271 w 583006"/>
                <a:gd name="connsiteY34" fmla="*/ 46037 h 135400"/>
                <a:gd name="connsiteX35" fmla="*/ 242408 w 583006"/>
                <a:gd name="connsiteY35" fmla="*/ 36831 h 135400"/>
                <a:gd name="connsiteX36" fmla="*/ 251613 w 583006"/>
                <a:gd name="connsiteY36" fmla="*/ 15352 h 135400"/>
                <a:gd name="connsiteX37" fmla="*/ 260818 w 583006"/>
                <a:gd name="connsiteY37" fmla="*/ 12284 h 135400"/>
                <a:gd name="connsiteX38" fmla="*/ 294571 w 583006"/>
                <a:gd name="connsiteY38" fmla="*/ 3078 h 135400"/>
                <a:gd name="connsiteX39" fmla="*/ 291503 w 583006"/>
                <a:gd name="connsiteY39" fmla="*/ 30695 h 135400"/>
                <a:gd name="connsiteX40" fmla="*/ 285366 w 583006"/>
                <a:gd name="connsiteY40" fmla="*/ 39900 h 135400"/>
                <a:gd name="connsiteX41" fmla="*/ 282297 w 583006"/>
                <a:gd name="connsiteY41" fmla="*/ 49105 h 135400"/>
                <a:gd name="connsiteX42" fmla="*/ 270024 w 583006"/>
                <a:gd name="connsiteY42" fmla="*/ 67516 h 135400"/>
                <a:gd name="connsiteX43" fmla="*/ 254681 w 583006"/>
                <a:gd name="connsiteY43" fmla="*/ 95132 h 135400"/>
                <a:gd name="connsiteX44" fmla="*/ 251613 w 583006"/>
                <a:gd name="connsiteY44" fmla="*/ 122748 h 135400"/>
                <a:gd name="connsiteX45" fmla="*/ 288434 w 583006"/>
                <a:gd name="connsiteY45" fmla="*/ 119680 h 135400"/>
                <a:gd name="connsiteX46" fmla="*/ 303777 w 583006"/>
                <a:gd name="connsiteY46" fmla="*/ 95132 h 135400"/>
                <a:gd name="connsiteX47" fmla="*/ 312982 w 583006"/>
                <a:gd name="connsiteY47" fmla="*/ 64448 h 135400"/>
                <a:gd name="connsiteX48" fmla="*/ 322187 w 583006"/>
                <a:gd name="connsiteY48" fmla="*/ 55242 h 135400"/>
                <a:gd name="connsiteX49" fmla="*/ 331393 w 583006"/>
                <a:gd name="connsiteY49" fmla="*/ 36831 h 135400"/>
                <a:gd name="connsiteX50" fmla="*/ 334461 w 583006"/>
                <a:gd name="connsiteY50" fmla="*/ 27626 h 135400"/>
                <a:gd name="connsiteX51" fmla="*/ 343667 w 583006"/>
                <a:gd name="connsiteY51" fmla="*/ 24558 h 135400"/>
                <a:gd name="connsiteX52" fmla="*/ 346735 w 583006"/>
                <a:gd name="connsiteY52" fmla="*/ 15352 h 135400"/>
                <a:gd name="connsiteX53" fmla="*/ 365146 w 583006"/>
                <a:gd name="connsiteY53" fmla="*/ 6147 h 135400"/>
                <a:gd name="connsiteX54" fmla="*/ 380488 w 583006"/>
                <a:gd name="connsiteY54" fmla="*/ 9215 h 135400"/>
                <a:gd name="connsiteX55" fmla="*/ 365146 w 583006"/>
                <a:gd name="connsiteY55" fmla="*/ 58311 h 135400"/>
                <a:gd name="connsiteX56" fmla="*/ 359009 w 583006"/>
                <a:gd name="connsiteY56" fmla="*/ 82858 h 135400"/>
                <a:gd name="connsiteX57" fmla="*/ 352872 w 583006"/>
                <a:gd name="connsiteY57" fmla="*/ 101269 h 135400"/>
                <a:gd name="connsiteX58" fmla="*/ 349804 w 583006"/>
                <a:gd name="connsiteY58" fmla="*/ 110474 h 135400"/>
                <a:gd name="connsiteX59" fmla="*/ 352872 w 583006"/>
                <a:gd name="connsiteY59" fmla="*/ 131954 h 135400"/>
                <a:gd name="connsiteX60" fmla="*/ 386625 w 583006"/>
                <a:gd name="connsiteY60" fmla="*/ 119680 h 135400"/>
                <a:gd name="connsiteX61" fmla="*/ 392762 w 583006"/>
                <a:gd name="connsiteY61" fmla="*/ 101269 h 135400"/>
                <a:gd name="connsiteX62" fmla="*/ 395830 w 583006"/>
                <a:gd name="connsiteY62" fmla="*/ 92064 h 135400"/>
                <a:gd name="connsiteX63" fmla="*/ 401967 w 583006"/>
                <a:gd name="connsiteY63" fmla="*/ 82858 h 135400"/>
                <a:gd name="connsiteX64" fmla="*/ 411173 w 583006"/>
                <a:gd name="connsiteY64" fmla="*/ 52174 h 135400"/>
                <a:gd name="connsiteX65" fmla="*/ 420378 w 583006"/>
                <a:gd name="connsiteY65" fmla="*/ 46037 h 135400"/>
                <a:gd name="connsiteX66" fmla="*/ 426515 w 583006"/>
                <a:gd name="connsiteY66" fmla="*/ 36831 h 135400"/>
                <a:gd name="connsiteX67" fmla="*/ 457200 w 583006"/>
                <a:gd name="connsiteY67" fmla="*/ 36831 h 135400"/>
                <a:gd name="connsiteX68" fmla="*/ 460268 w 583006"/>
                <a:gd name="connsiteY68" fmla="*/ 46037 h 135400"/>
                <a:gd name="connsiteX69" fmla="*/ 451063 w 583006"/>
                <a:gd name="connsiteY69" fmla="*/ 82858 h 135400"/>
                <a:gd name="connsiteX70" fmla="*/ 444926 w 583006"/>
                <a:gd name="connsiteY70" fmla="*/ 104337 h 135400"/>
                <a:gd name="connsiteX71" fmla="*/ 447994 w 583006"/>
                <a:gd name="connsiteY71" fmla="*/ 131954 h 135400"/>
                <a:gd name="connsiteX72" fmla="*/ 484816 w 583006"/>
                <a:gd name="connsiteY72" fmla="*/ 125817 h 135400"/>
                <a:gd name="connsiteX73" fmla="*/ 494021 w 583006"/>
                <a:gd name="connsiteY73" fmla="*/ 119680 h 135400"/>
                <a:gd name="connsiteX74" fmla="*/ 497089 w 583006"/>
                <a:gd name="connsiteY74" fmla="*/ 110474 h 135400"/>
                <a:gd name="connsiteX75" fmla="*/ 509363 w 583006"/>
                <a:gd name="connsiteY75" fmla="*/ 92064 h 135400"/>
                <a:gd name="connsiteX76" fmla="*/ 515500 w 583006"/>
                <a:gd name="connsiteY76" fmla="*/ 82858 h 135400"/>
                <a:gd name="connsiteX77" fmla="*/ 521637 w 583006"/>
                <a:gd name="connsiteY77" fmla="*/ 73653 h 135400"/>
                <a:gd name="connsiteX78" fmla="*/ 524706 w 583006"/>
                <a:gd name="connsiteY78" fmla="*/ 64448 h 135400"/>
                <a:gd name="connsiteX79" fmla="*/ 543116 w 583006"/>
                <a:gd name="connsiteY79" fmla="*/ 52174 h 135400"/>
                <a:gd name="connsiteX80" fmla="*/ 552322 w 583006"/>
                <a:gd name="connsiteY80" fmla="*/ 55242 h 135400"/>
                <a:gd name="connsiteX81" fmla="*/ 561527 w 583006"/>
                <a:gd name="connsiteY81" fmla="*/ 113543 h 135400"/>
                <a:gd name="connsiteX82" fmla="*/ 583006 w 583006"/>
                <a:gd name="connsiteY82" fmla="*/ 116611 h 13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583006" h="135400">
                  <a:moveTo>
                    <a:pt x="0" y="107406"/>
                  </a:moveTo>
                  <a:cubicBezTo>
                    <a:pt x="5114" y="104338"/>
                    <a:pt x="10814" y="102082"/>
                    <a:pt x="15342" y="98201"/>
                  </a:cubicBezTo>
                  <a:cubicBezTo>
                    <a:pt x="18142" y="95801"/>
                    <a:pt x="19118" y="91828"/>
                    <a:pt x="21479" y="88995"/>
                  </a:cubicBezTo>
                  <a:cubicBezTo>
                    <a:pt x="24257" y="85661"/>
                    <a:pt x="27259" y="82454"/>
                    <a:pt x="30684" y="79790"/>
                  </a:cubicBezTo>
                  <a:cubicBezTo>
                    <a:pt x="36506" y="75262"/>
                    <a:pt x="49095" y="67516"/>
                    <a:pt x="49095" y="67516"/>
                  </a:cubicBezTo>
                  <a:cubicBezTo>
                    <a:pt x="51141" y="64448"/>
                    <a:pt x="52105" y="60266"/>
                    <a:pt x="55232" y="58311"/>
                  </a:cubicBezTo>
                  <a:cubicBezTo>
                    <a:pt x="60717" y="54883"/>
                    <a:pt x="73642" y="52174"/>
                    <a:pt x="73642" y="52174"/>
                  </a:cubicBezTo>
                  <a:cubicBezTo>
                    <a:pt x="76711" y="54220"/>
                    <a:pt x="80893" y="55184"/>
                    <a:pt x="82848" y="58311"/>
                  </a:cubicBezTo>
                  <a:cubicBezTo>
                    <a:pt x="86277" y="63796"/>
                    <a:pt x="88985" y="76721"/>
                    <a:pt x="88985" y="76721"/>
                  </a:cubicBezTo>
                  <a:cubicBezTo>
                    <a:pt x="85916" y="78767"/>
                    <a:pt x="82208" y="80082"/>
                    <a:pt x="79779" y="82858"/>
                  </a:cubicBezTo>
                  <a:cubicBezTo>
                    <a:pt x="74922" y="88409"/>
                    <a:pt x="67506" y="101269"/>
                    <a:pt x="67506" y="101269"/>
                  </a:cubicBezTo>
                  <a:cubicBezTo>
                    <a:pt x="68529" y="104337"/>
                    <a:pt x="67417" y="109772"/>
                    <a:pt x="70574" y="110474"/>
                  </a:cubicBezTo>
                  <a:cubicBezTo>
                    <a:pt x="94448" y="115779"/>
                    <a:pt x="91911" y="108548"/>
                    <a:pt x="104327" y="98201"/>
                  </a:cubicBezTo>
                  <a:cubicBezTo>
                    <a:pt x="107160" y="95840"/>
                    <a:pt x="110464" y="94110"/>
                    <a:pt x="113532" y="92064"/>
                  </a:cubicBezTo>
                  <a:cubicBezTo>
                    <a:pt x="114555" y="88995"/>
                    <a:pt x="114615" y="85411"/>
                    <a:pt x="116601" y="82858"/>
                  </a:cubicBezTo>
                  <a:cubicBezTo>
                    <a:pt x="121929" y="76007"/>
                    <a:pt x="135012" y="64448"/>
                    <a:pt x="135012" y="64448"/>
                  </a:cubicBezTo>
                  <a:cubicBezTo>
                    <a:pt x="136035" y="61379"/>
                    <a:pt x="136509" y="58070"/>
                    <a:pt x="138080" y="55242"/>
                  </a:cubicBezTo>
                  <a:cubicBezTo>
                    <a:pt x="141662" y="48794"/>
                    <a:pt x="150354" y="36831"/>
                    <a:pt x="150354" y="36831"/>
                  </a:cubicBezTo>
                  <a:cubicBezTo>
                    <a:pt x="153681" y="26848"/>
                    <a:pt x="151765" y="26317"/>
                    <a:pt x="162628" y="21489"/>
                  </a:cubicBezTo>
                  <a:cubicBezTo>
                    <a:pt x="168539" y="18862"/>
                    <a:pt x="181038" y="15352"/>
                    <a:pt x="181038" y="15352"/>
                  </a:cubicBezTo>
                  <a:lnTo>
                    <a:pt x="202518" y="18421"/>
                  </a:lnTo>
                  <a:cubicBezTo>
                    <a:pt x="206567" y="23145"/>
                    <a:pt x="200799" y="30758"/>
                    <a:pt x="199449" y="36831"/>
                  </a:cubicBezTo>
                  <a:cubicBezTo>
                    <a:pt x="196911" y="48252"/>
                    <a:pt x="196117" y="46301"/>
                    <a:pt x="187175" y="55242"/>
                  </a:cubicBezTo>
                  <a:cubicBezTo>
                    <a:pt x="186152" y="58311"/>
                    <a:pt x="184996" y="61338"/>
                    <a:pt x="184107" y="64448"/>
                  </a:cubicBezTo>
                  <a:cubicBezTo>
                    <a:pt x="182948" y="68503"/>
                    <a:pt x="183377" y="73212"/>
                    <a:pt x="181038" y="76721"/>
                  </a:cubicBezTo>
                  <a:cubicBezTo>
                    <a:pt x="178992" y="79789"/>
                    <a:pt x="174901" y="80812"/>
                    <a:pt x="171833" y="82858"/>
                  </a:cubicBezTo>
                  <a:cubicBezTo>
                    <a:pt x="168730" y="87512"/>
                    <a:pt x="162628" y="94917"/>
                    <a:pt x="162628" y="101269"/>
                  </a:cubicBezTo>
                  <a:cubicBezTo>
                    <a:pt x="162628" y="104503"/>
                    <a:pt x="164673" y="107406"/>
                    <a:pt x="165696" y="110474"/>
                  </a:cubicBezTo>
                  <a:cubicBezTo>
                    <a:pt x="174901" y="109451"/>
                    <a:pt x="184176" y="108929"/>
                    <a:pt x="193312" y="107406"/>
                  </a:cubicBezTo>
                  <a:cubicBezTo>
                    <a:pt x="196503" y="106874"/>
                    <a:pt x="199992" y="106358"/>
                    <a:pt x="202518" y="104337"/>
                  </a:cubicBezTo>
                  <a:cubicBezTo>
                    <a:pt x="205398" y="102033"/>
                    <a:pt x="206294" y="97965"/>
                    <a:pt x="208655" y="95132"/>
                  </a:cubicBezTo>
                  <a:cubicBezTo>
                    <a:pt x="211433" y="91799"/>
                    <a:pt x="214792" y="88995"/>
                    <a:pt x="217860" y="85927"/>
                  </a:cubicBezTo>
                  <a:cubicBezTo>
                    <a:pt x="223485" y="69049"/>
                    <a:pt x="217548" y="84170"/>
                    <a:pt x="227065" y="67516"/>
                  </a:cubicBezTo>
                  <a:cubicBezTo>
                    <a:pt x="229335" y="63544"/>
                    <a:pt x="231400" y="59446"/>
                    <a:pt x="233202" y="55242"/>
                  </a:cubicBezTo>
                  <a:cubicBezTo>
                    <a:pt x="234476" y="52269"/>
                    <a:pt x="234824" y="48930"/>
                    <a:pt x="236271" y="46037"/>
                  </a:cubicBezTo>
                  <a:cubicBezTo>
                    <a:pt x="237920" y="42738"/>
                    <a:pt x="240362" y="39900"/>
                    <a:pt x="242408" y="36831"/>
                  </a:cubicBezTo>
                  <a:cubicBezTo>
                    <a:pt x="244250" y="29461"/>
                    <a:pt x="244991" y="20650"/>
                    <a:pt x="251613" y="15352"/>
                  </a:cubicBezTo>
                  <a:cubicBezTo>
                    <a:pt x="254139" y="13332"/>
                    <a:pt x="257750" y="13307"/>
                    <a:pt x="260818" y="12284"/>
                  </a:cubicBezTo>
                  <a:cubicBezTo>
                    <a:pt x="283568" y="-2883"/>
                    <a:pt x="271996" y="-1436"/>
                    <a:pt x="294571" y="3078"/>
                  </a:cubicBezTo>
                  <a:cubicBezTo>
                    <a:pt x="293548" y="12284"/>
                    <a:pt x="293749" y="21709"/>
                    <a:pt x="291503" y="30695"/>
                  </a:cubicBezTo>
                  <a:cubicBezTo>
                    <a:pt x="290609" y="34273"/>
                    <a:pt x="287015" y="36602"/>
                    <a:pt x="285366" y="39900"/>
                  </a:cubicBezTo>
                  <a:cubicBezTo>
                    <a:pt x="283919" y="42793"/>
                    <a:pt x="283868" y="46278"/>
                    <a:pt x="282297" y="49105"/>
                  </a:cubicBezTo>
                  <a:cubicBezTo>
                    <a:pt x="278715" y="55552"/>
                    <a:pt x="272356" y="60519"/>
                    <a:pt x="270024" y="67516"/>
                  </a:cubicBezTo>
                  <a:cubicBezTo>
                    <a:pt x="262515" y="90044"/>
                    <a:pt x="268461" y="81353"/>
                    <a:pt x="254681" y="95132"/>
                  </a:cubicBezTo>
                  <a:cubicBezTo>
                    <a:pt x="247521" y="116611"/>
                    <a:pt x="246498" y="107406"/>
                    <a:pt x="251613" y="122748"/>
                  </a:cubicBezTo>
                  <a:cubicBezTo>
                    <a:pt x="263887" y="121725"/>
                    <a:pt x="276357" y="122095"/>
                    <a:pt x="288434" y="119680"/>
                  </a:cubicBezTo>
                  <a:cubicBezTo>
                    <a:pt x="300135" y="117340"/>
                    <a:pt x="301538" y="104088"/>
                    <a:pt x="303777" y="95132"/>
                  </a:cubicBezTo>
                  <a:cubicBezTo>
                    <a:pt x="305168" y="89568"/>
                    <a:pt x="310490" y="66940"/>
                    <a:pt x="312982" y="64448"/>
                  </a:cubicBezTo>
                  <a:lnTo>
                    <a:pt x="322187" y="55242"/>
                  </a:lnTo>
                  <a:cubicBezTo>
                    <a:pt x="329903" y="32099"/>
                    <a:pt x="319493" y="60632"/>
                    <a:pt x="331393" y="36831"/>
                  </a:cubicBezTo>
                  <a:cubicBezTo>
                    <a:pt x="332839" y="33938"/>
                    <a:pt x="332174" y="29913"/>
                    <a:pt x="334461" y="27626"/>
                  </a:cubicBezTo>
                  <a:cubicBezTo>
                    <a:pt x="336748" y="25339"/>
                    <a:pt x="340598" y="25581"/>
                    <a:pt x="343667" y="24558"/>
                  </a:cubicBezTo>
                  <a:cubicBezTo>
                    <a:pt x="344690" y="21489"/>
                    <a:pt x="344715" y="17878"/>
                    <a:pt x="346735" y="15352"/>
                  </a:cubicBezTo>
                  <a:cubicBezTo>
                    <a:pt x="351061" y="9943"/>
                    <a:pt x="359081" y="8168"/>
                    <a:pt x="365146" y="6147"/>
                  </a:cubicBezTo>
                  <a:cubicBezTo>
                    <a:pt x="370260" y="7170"/>
                    <a:pt x="378706" y="4314"/>
                    <a:pt x="380488" y="9215"/>
                  </a:cubicBezTo>
                  <a:cubicBezTo>
                    <a:pt x="391652" y="39915"/>
                    <a:pt x="372384" y="36603"/>
                    <a:pt x="365146" y="58311"/>
                  </a:cubicBezTo>
                  <a:cubicBezTo>
                    <a:pt x="355839" y="86226"/>
                    <a:pt x="370110" y="42154"/>
                    <a:pt x="359009" y="82858"/>
                  </a:cubicBezTo>
                  <a:cubicBezTo>
                    <a:pt x="357307" y="89099"/>
                    <a:pt x="354918" y="95132"/>
                    <a:pt x="352872" y="101269"/>
                  </a:cubicBezTo>
                  <a:lnTo>
                    <a:pt x="349804" y="110474"/>
                  </a:lnTo>
                  <a:cubicBezTo>
                    <a:pt x="350827" y="117634"/>
                    <a:pt x="346854" y="127942"/>
                    <a:pt x="352872" y="131954"/>
                  </a:cubicBezTo>
                  <a:cubicBezTo>
                    <a:pt x="368020" y="142053"/>
                    <a:pt x="378801" y="127504"/>
                    <a:pt x="386625" y="119680"/>
                  </a:cubicBezTo>
                  <a:lnTo>
                    <a:pt x="392762" y="101269"/>
                  </a:lnTo>
                  <a:cubicBezTo>
                    <a:pt x="393785" y="98201"/>
                    <a:pt x="394036" y="94755"/>
                    <a:pt x="395830" y="92064"/>
                  </a:cubicBezTo>
                  <a:lnTo>
                    <a:pt x="401967" y="82858"/>
                  </a:lnTo>
                  <a:cubicBezTo>
                    <a:pt x="403195" y="77946"/>
                    <a:pt x="408932" y="53668"/>
                    <a:pt x="411173" y="52174"/>
                  </a:cubicBezTo>
                  <a:lnTo>
                    <a:pt x="420378" y="46037"/>
                  </a:lnTo>
                  <a:cubicBezTo>
                    <a:pt x="422424" y="42968"/>
                    <a:pt x="423635" y="39135"/>
                    <a:pt x="426515" y="36831"/>
                  </a:cubicBezTo>
                  <a:cubicBezTo>
                    <a:pt x="434628" y="30340"/>
                    <a:pt x="450304" y="35846"/>
                    <a:pt x="457200" y="36831"/>
                  </a:cubicBezTo>
                  <a:cubicBezTo>
                    <a:pt x="458223" y="39900"/>
                    <a:pt x="460268" y="42802"/>
                    <a:pt x="460268" y="46037"/>
                  </a:cubicBezTo>
                  <a:cubicBezTo>
                    <a:pt x="460268" y="62098"/>
                    <a:pt x="454872" y="67623"/>
                    <a:pt x="451063" y="82858"/>
                  </a:cubicBezTo>
                  <a:cubicBezTo>
                    <a:pt x="447209" y="98270"/>
                    <a:pt x="449327" y="91131"/>
                    <a:pt x="444926" y="104337"/>
                  </a:cubicBezTo>
                  <a:cubicBezTo>
                    <a:pt x="445949" y="113543"/>
                    <a:pt x="440761" y="126168"/>
                    <a:pt x="447994" y="131954"/>
                  </a:cubicBezTo>
                  <a:cubicBezTo>
                    <a:pt x="454037" y="136789"/>
                    <a:pt x="475480" y="128928"/>
                    <a:pt x="484816" y="125817"/>
                  </a:cubicBezTo>
                  <a:cubicBezTo>
                    <a:pt x="487884" y="123771"/>
                    <a:pt x="491717" y="122560"/>
                    <a:pt x="494021" y="119680"/>
                  </a:cubicBezTo>
                  <a:cubicBezTo>
                    <a:pt x="496041" y="117154"/>
                    <a:pt x="495518" y="113302"/>
                    <a:pt x="497089" y="110474"/>
                  </a:cubicBezTo>
                  <a:cubicBezTo>
                    <a:pt x="500671" y="104027"/>
                    <a:pt x="505272" y="98201"/>
                    <a:pt x="509363" y="92064"/>
                  </a:cubicBezTo>
                  <a:lnTo>
                    <a:pt x="515500" y="82858"/>
                  </a:lnTo>
                  <a:cubicBezTo>
                    <a:pt x="517546" y="79790"/>
                    <a:pt x="520471" y="77151"/>
                    <a:pt x="521637" y="73653"/>
                  </a:cubicBezTo>
                  <a:cubicBezTo>
                    <a:pt x="522660" y="70585"/>
                    <a:pt x="522419" y="66735"/>
                    <a:pt x="524706" y="64448"/>
                  </a:cubicBezTo>
                  <a:cubicBezTo>
                    <a:pt x="529921" y="59233"/>
                    <a:pt x="543116" y="52174"/>
                    <a:pt x="543116" y="52174"/>
                  </a:cubicBezTo>
                  <a:cubicBezTo>
                    <a:pt x="546185" y="53197"/>
                    <a:pt x="549796" y="53221"/>
                    <a:pt x="552322" y="55242"/>
                  </a:cubicBezTo>
                  <a:cubicBezTo>
                    <a:pt x="566990" y="66976"/>
                    <a:pt x="560737" y="110186"/>
                    <a:pt x="561527" y="113543"/>
                  </a:cubicBezTo>
                  <a:cubicBezTo>
                    <a:pt x="562553" y="117905"/>
                    <a:pt x="582754" y="116611"/>
                    <a:pt x="583006" y="116611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937689" y="1853964"/>
              <a:ext cx="164310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CA" dirty="0" smtClean="0"/>
                <a:t>Indicators Working Group</a:t>
              </a:r>
              <a:endParaRPr lang="en-CA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6695493" y="2986866"/>
              <a:ext cx="75212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CA" dirty="0"/>
                <a:t>QIDSS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9897530" y="3723164"/>
              <a:ext cx="155038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CA" dirty="0" smtClean="0"/>
                <a:t>Garden city  </a:t>
              </a:r>
            </a:p>
            <a:p>
              <a:r>
                <a:rPr lang="en-CA" dirty="0" err="1" smtClean="0"/>
                <a:t>Dr</a:t>
              </a:r>
              <a:r>
                <a:rPr lang="en-CA" dirty="0" smtClean="0"/>
                <a:t> survey</a:t>
              </a:r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339867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/>
      <p:bldP spid="28" grpId="0"/>
      <p:bldP spid="29" grpId="0"/>
      <p:bldP spid="31" grpId="0"/>
      <p:bldP spid="31" grpId="1"/>
      <p:bldP spid="32" grpId="0"/>
      <p:bldP spid="32" grpId="1"/>
      <p:bldP spid="34" grpId="0"/>
      <p:bldP spid="3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>
                <a:solidFill>
                  <a:srgbClr val="C00000"/>
                </a:solidFill>
                <a:latin typeface="+mn-lt"/>
              </a:rPr>
              <a:t>Group 1 Indicators (best 2 of 3)</a:t>
            </a:r>
            <a:endParaRPr lang="en-CA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dirty="0"/>
              <a:t>Breast, </a:t>
            </a:r>
            <a:r>
              <a:rPr lang="en-CA" dirty="0" smtClean="0"/>
              <a:t>cervical, colorectal cancer screening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(QIP indicator) Primary </a:t>
            </a:r>
            <a:r>
              <a:rPr lang="en-CA" dirty="0"/>
              <a:t>care follow up </a:t>
            </a:r>
            <a:r>
              <a:rPr lang="en-CA" dirty="0" smtClean="0"/>
              <a:t>visit with physician within </a:t>
            </a:r>
            <a:r>
              <a:rPr lang="en-CA" dirty="0"/>
              <a:t>7 days of discharge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Reduce </a:t>
            </a:r>
            <a:r>
              <a:rPr lang="en-CA" dirty="0" smtClean="0"/>
              <a:t>admissions </a:t>
            </a:r>
            <a:r>
              <a:rPr lang="en-CA" dirty="0"/>
              <a:t>to hospitals </a:t>
            </a:r>
            <a:r>
              <a:rPr lang="en-CA" dirty="0" smtClean="0"/>
              <a:t>for Ambulatory </a:t>
            </a:r>
            <a:r>
              <a:rPr lang="en-CA" dirty="0"/>
              <a:t>Care Sensitive </a:t>
            </a:r>
            <a:r>
              <a:rPr lang="en-CA" dirty="0" smtClean="0"/>
              <a:t>Conditions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Patient </a:t>
            </a:r>
            <a:r>
              <a:rPr lang="en-CA" dirty="0"/>
              <a:t>experience -- various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Childhood immunizations 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(QIP indicator) % of patients reporting same/next day </a:t>
            </a:r>
            <a:r>
              <a:rPr lang="en-CA" dirty="0"/>
              <a:t>appointments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# </a:t>
            </a:r>
            <a:r>
              <a:rPr lang="en-CA" dirty="0"/>
              <a:t>no shows of patients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18-month-old </a:t>
            </a:r>
            <a:r>
              <a:rPr lang="en-CA" dirty="0"/>
              <a:t>d</a:t>
            </a:r>
            <a:r>
              <a:rPr lang="en-CA" dirty="0" smtClean="0"/>
              <a:t>evelopment </a:t>
            </a:r>
            <a:r>
              <a:rPr lang="en-CA" dirty="0"/>
              <a:t>c</a:t>
            </a:r>
            <a:r>
              <a:rPr lang="en-CA" dirty="0" smtClean="0"/>
              <a:t>heck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Smoking </a:t>
            </a:r>
            <a:r>
              <a:rPr lang="en-CA" dirty="0"/>
              <a:t>cessation </a:t>
            </a:r>
            <a:r>
              <a:rPr lang="en-CA" dirty="0" smtClean="0"/>
              <a:t>advice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Appropriate </a:t>
            </a:r>
            <a:r>
              <a:rPr lang="en-CA" i="1" dirty="0" smtClean="0"/>
              <a:t>process</a:t>
            </a:r>
            <a:r>
              <a:rPr lang="en-CA" dirty="0" smtClean="0"/>
              <a:t> of care for </a:t>
            </a:r>
            <a:r>
              <a:rPr lang="en-CA" dirty="0"/>
              <a:t>diabetics, hypertension and IHD </a:t>
            </a:r>
            <a:r>
              <a:rPr lang="en-CA" dirty="0" smtClean="0"/>
              <a:t>patients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Reviews of patients </a:t>
            </a:r>
            <a:r>
              <a:rPr lang="en-CA" dirty="0"/>
              <a:t>with chronic </a:t>
            </a:r>
            <a:r>
              <a:rPr lang="en-CA" dirty="0" smtClean="0"/>
              <a:t>diseases</a:t>
            </a:r>
            <a:endParaRPr lang="en-CA" dirty="0"/>
          </a:p>
        </p:txBody>
      </p:sp>
      <p:pic>
        <p:nvPicPr>
          <p:cNvPr id="4" name="Picture 1028" descr="C:\Users\Heydon\Documents\AFHTO\Communications\Logos\Eric's\AFHTO_IDF_PMS_A10-081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864" y="6237289"/>
            <a:ext cx="19002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54D94-6096-4996-9BDE-79E85D95D2C8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031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025068CEDCFC4780CD42D284EA4001" ma:contentTypeVersion="0" ma:contentTypeDescription="Create a new document." ma:contentTypeScope="" ma:versionID="18b6f1c0164e423de7af022203bb58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53fc461a9c0ccd2adcc64e64be5d32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21E81C-2979-4359-804B-1002D19882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DDCEBF0-40A0-4E45-8B62-F69B24C65A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A414E3-1337-497A-A850-B042C2EE4C82}">
  <ds:schemaRefs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995</Words>
  <Application>Microsoft Office PowerPoint</Application>
  <PresentationFormat>Widescreen</PresentationFormat>
  <Paragraphs>151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Data to Decisions: What’s meaningful to you?</vt:lpstr>
      <vt:lpstr>WHY are we doing Data to Decisions (D2D) 1.0?</vt:lpstr>
      <vt:lpstr>How does D2D 1.0 fit with other initiatives? </vt:lpstr>
      <vt:lpstr>What is D2D 1.0?</vt:lpstr>
      <vt:lpstr>Who is participating?</vt:lpstr>
      <vt:lpstr>How much work will D2D 1.0 be?</vt:lpstr>
      <vt:lpstr>When is the D2D 1.0 project happening ?</vt:lpstr>
      <vt:lpstr>PowerPoint Presentation</vt:lpstr>
      <vt:lpstr>Group 1 Indicators (best 2 of 3)</vt:lpstr>
      <vt:lpstr>Other indicators </vt:lpstr>
      <vt:lpstr>How will the list of indicators be finalized? </vt:lpstr>
      <vt:lpstr>Who will help extract &amp;/or contribute data?</vt:lpstr>
      <vt:lpstr>When I submit our data, who will see it?</vt:lpstr>
      <vt:lpstr>For more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to Decisions: What’s meaningful to you?</dc:title>
  <dc:creator>Carol Mulder</dc:creator>
  <cp:lastModifiedBy>AFHTO Improve</cp:lastModifiedBy>
  <cp:revision>137</cp:revision>
  <dcterms:created xsi:type="dcterms:W3CDTF">2014-04-13T16:02:30Z</dcterms:created>
  <dcterms:modified xsi:type="dcterms:W3CDTF">2014-05-09T14:36:37Z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0x0101005D025068CEDCFC4780CD42D284EA4001</vt:lpwstr>
  </property>
  <property fmtid="{D5CDD505-2E9C-101B-9397-08002B2CF9AE}" pid="3" name="IsMyDocuments">
    <vt:bool>true</vt:bool>
  </property>
</Properties>
</file>